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76"/>
  </p:notesMasterIdLst>
  <p:handoutMasterIdLst>
    <p:handoutMasterId r:id="rId77"/>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86" r:id="rId60"/>
    <p:sldId id="1887" r:id="rId61"/>
    <p:sldId id="1888" r:id="rId62"/>
    <p:sldId id="1889" r:id="rId63"/>
    <p:sldId id="1890" r:id="rId64"/>
    <p:sldId id="1891" r:id="rId65"/>
    <p:sldId id="1892" r:id="rId66"/>
    <p:sldId id="1894" r:id="rId67"/>
    <p:sldId id="1856" r:id="rId68"/>
    <p:sldId id="671" r:id="rId69"/>
    <p:sldId id="672" r:id="rId70"/>
    <p:sldId id="673" r:id="rId71"/>
    <p:sldId id="674" r:id="rId72"/>
    <p:sldId id="675" r:id="rId73"/>
    <p:sldId id="676" r:id="rId74"/>
    <p:sldId id="677" r:id="rId75"/>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12855-A82F-9F64-6A18-BB7611C3BA53}" v="149" dt="2025-03-25T18:24:30.582"/>
  </p1510:revLst>
</p1510:revInfo>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3" autoAdjust="0"/>
    <p:restoredTop sz="79388" autoAdjust="0"/>
  </p:normalViewPr>
  <p:slideViewPr>
    <p:cSldViewPr>
      <p:cViewPr varScale="1">
        <p:scale>
          <a:sx n="96" d="100"/>
          <a:sy n="96" d="100"/>
        </p:scale>
        <p:origin x="1304" y="160"/>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10/5/2025</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28.png>
</file>

<file path=ppt/media/image29.png>
</file>

<file path=ppt/media/image3.png>
</file>

<file path=ppt/media/image30.png>
</file>

<file path=ppt/media/image31.png>
</file>

<file path=ppt/media/image32.png>
</file>

<file path=ppt/media/image33.png>
</file>

<file path=ppt/media/image37.png>
</file>

<file path=ppt/media/image45.png>
</file>

<file path=ppt/media/image46.png>
</file>

<file path=ppt/media/image5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10/5/2025</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585981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68</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3468228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69</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33622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10/5/2025</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10/5/2025</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10/5/2025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10/5/2025</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10/5/2025</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34.emf"/><Relationship Id="rId5" Type="http://schemas.openxmlformats.org/officeDocument/2006/relationships/oleObject" Target="../embeddings/oleObject2.bin"/><Relationship Id="rId4" Type="http://schemas.openxmlformats.org/officeDocument/2006/relationships/image" Target="../media/image45.png"/></Relationships>
</file>

<file path=ppt/slides/_rels/slide6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oleObject" Target="../embeddings/oleObject3.bin"/><Relationship Id="rId7" Type="http://schemas.openxmlformats.org/officeDocument/2006/relationships/oleObject" Target="../embeddings/oleObject5.bin"/><Relationship Id="rId12" Type="http://schemas.openxmlformats.org/officeDocument/2006/relationships/image" Target="../media/image40.emf"/><Relationship Id="rId2" Type="http://schemas.openxmlformats.org/officeDocument/2006/relationships/image" Target="../media/image35.emf"/><Relationship Id="rId1" Type="http://schemas.openxmlformats.org/officeDocument/2006/relationships/slideLayout" Target="../slideLayouts/slideLayout1.xml"/><Relationship Id="rId6" Type="http://schemas.openxmlformats.org/officeDocument/2006/relationships/image" Target="../media/image37.emf"/><Relationship Id="rId11" Type="http://schemas.openxmlformats.org/officeDocument/2006/relationships/oleObject" Target="../embeddings/oleObject7.bin"/><Relationship Id="rId5" Type="http://schemas.openxmlformats.org/officeDocument/2006/relationships/oleObject" Target="../embeddings/oleObject4.bin"/><Relationship Id="rId10" Type="http://schemas.openxmlformats.org/officeDocument/2006/relationships/image" Target="../media/image39.emf"/><Relationship Id="rId4" Type="http://schemas.openxmlformats.org/officeDocument/2006/relationships/image" Target="../media/image36.emf"/><Relationship Id="rId9" Type="http://schemas.openxmlformats.org/officeDocument/2006/relationships/oleObject" Target="../embeddings/oleObject6.bin"/></Relationships>
</file>

<file path=ppt/slides/_rels/slide71.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image" Target="../media/image36.emf"/><Relationship Id="rId7" Type="http://schemas.openxmlformats.org/officeDocument/2006/relationships/image" Target="../media/image42.emf"/><Relationship Id="rId2" Type="http://schemas.openxmlformats.org/officeDocument/2006/relationships/oleObject" Target="../embeddings/oleObject3.bin"/><Relationship Id="rId1" Type="http://schemas.openxmlformats.org/officeDocument/2006/relationships/slideLayout" Target="../slideLayouts/slideLayout1.xml"/><Relationship Id="rId6" Type="http://schemas.openxmlformats.org/officeDocument/2006/relationships/oleObject" Target="../embeddings/oleObject9.bin"/><Relationship Id="rId5" Type="http://schemas.openxmlformats.org/officeDocument/2006/relationships/image" Target="../media/image41.emf"/><Relationship Id="rId4" Type="http://schemas.openxmlformats.org/officeDocument/2006/relationships/oleObject" Target="../embeddings/oleObject8.bin"/><Relationship Id="rId9" Type="http://schemas.openxmlformats.org/officeDocument/2006/relationships/image" Target="../media/image43.emf"/></Relationships>
</file>

<file path=ppt/slides/_rels/slide7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oleObject" Target="../embeddings/oleObject10.bin"/><Relationship Id="rId1" Type="http://schemas.openxmlformats.org/officeDocument/2006/relationships/slideLayout" Target="../slideLayouts/slideLayout1.xml"/><Relationship Id="rId5" Type="http://schemas.openxmlformats.org/officeDocument/2006/relationships/image" Target="../media/image45.emf"/><Relationship Id="rId4" Type="http://schemas.openxmlformats.org/officeDocument/2006/relationships/image" Target="../media/image43.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10" name="Content Placeholder 3"/>
                      <p:cNvPicPr>
                        <a:picLocks noChangeAspect="1" noChangeArrowheads="1"/>
                      </p:cNvPicPr>
                      <p:nvPr/>
                    </p:nvPicPr>
                    <p:blipFill>
                      <a:blip r:embed="rId4"/>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B48C2-82A9-C758-A144-22880B89C16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256FB0E-DCB0-4044-5458-705E5F287075}"/>
              </a:ext>
            </a:extLst>
          </p:cNvPr>
          <p:cNvSpPr>
            <a:spLocks noGrp="1"/>
          </p:cNvSpPr>
          <p:nvPr>
            <p:ph idx="1"/>
          </p:nvPr>
        </p:nvSpPr>
        <p:spPr/>
        <p:txBody>
          <a:bodyPr vert="horz" lIns="0" tIns="45720" rIns="0" bIns="45720" rtlCol="0" anchor="t">
            <a:normAutofit/>
          </a:bodyPr>
          <a:lstStyle/>
          <a:p>
            <a:pPr marL="90805" indent="-90805"/>
            <a:r>
              <a:rPr lang="en-US" sz="4250" dirty="0">
                <a:ea typeface="Calibri"/>
                <a:cs typeface="Calibri"/>
              </a:rPr>
              <a:t>TF-IDF on </a:t>
            </a:r>
            <a:r>
              <a:rPr lang="en-US" sz="4250" dirty="0" err="1">
                <a:ea typeface="Calibri"/>
                <a:cs typeface="Calibri"/>
              </a:rPr>
              <a:t>Sklearn</a:t>
            </a:r>
            <a:endParaRPr lang="en-US" dirty="0" err="1">
              <a:ea typeface="Calibri" panose="020F0502020204030204"/>
              <a:cs typeface="Calibri" panose="020F0502020204030204"/>
            </a:endParaRPr>
          </a:p>
        </p:txBody>
      </p:sp>
      <p:sp>
        <p:nvSpPr>
          <p:cNvPr id="4" name="Text Placeholder 3">
            <a:extLst>
              <a:ext uri="{FF2B5EF4-FFF2-40B4-BE49-F238E27FC236}">
                <a16:creationId xmlns:a16="http://schemas.microsoft.com/office/drawing/2014/main" id="{F67035B0-4B41-02B2-99C0-F031BB6C32C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28196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F60DD-F165-20C7-FB2D-4CF2EDE80186}"/>
              </a:ext>
            </a:extLst>
          </p:cNvPr>
          <p:cNvSpPr>
            <a:spLocks noGrp="1"/>
          </p:cNvSpPr>
          <p:nvPr>
            <p:ph type="title"/>
          </p:nvPr>
        </p:nvSpPr>
        <p:spPr/>
        <p:txBody>
          <a:bodyPr/>
          <a:lstStyle/>
          <a:p>
            <a:r>
              <a:rPr lang="en-US" dirty="0" err="1">
                <a:ea typeface="Calibri Light"/>
                <a:cs typeface="Calibri Light"/>
              </a:rPr>
              <a:t>TfidfVectorizer</a:t>
            </a:r>
            <a:endParaRPr lang="en-US" dirty="0" err="1"/>
          </a:p>
        </p:txBody>
      </p:sp>
      <p:sp>
        <p:nvSpPr>
          <p:cNvPr id="3" name="Content Placeholder 2">
            <a:extLst>
              <a:ext uri="{FF2B5EF4-FFF2-40B4-BE49-F238E27FC236}">
                <a16:creationId xmlns:a16="http://schemas.microsoft.com/office/drawing/2014/main" id="{19A9EEE1-B512-D24D-CBE7-326D57C7B231}"/>
              </a:ext>
            </a:extLst>
          </p:cNvPr>
          <p:cNvSpPr>
            <a:spLocks noGrp="1"/>
          </p:cNvSpPr>
          <p:nvPr>
            <p:ph idx="1"/>
          </p:nvPr>
        </p:nvSpPr>
        <p:spPr/>
        <p:txBody>
          <a:bodyPr vert="horz" lIns="0" tIns="45720" rIns="0" bIns="45720" rtlCol="0" anchor="t">
            <a:normAutofit/>
          </a:bodyPr>
          <a:lstStyle/>
          <a:p>
            <a:pPr marL="571500" indent="-571500">
              <a:buChar char="-"/>
            </a:pPr>
            <a:r>
              <a:rPr lang="en-US" sz="3700" dirty="0" err="1">
                <a:ea typeface="Calibri" panose="020F0502020204030204"/>
                <a:cs typeface="Calibri" panose="020F0502020204030204"/>
              </a:rPr>
              <a:t>Sklearn</a:t>
            </a:r>
            <a:r>
              <a:rPr lang="en-US" sz="3700" dirty="0">
                <a:ea typeface="Calibri" panose="020F0502020204030204"/>
                <a:cs typeface="Calibri" panose="020F0502020204030204"/>
              </a:rPr>
              <a:t> contains an automatic vectorizer to learn and apply </a:t>
            </a:r>
            <a:r>
              <a:rPr lang="en-US" sz="3700" dirty="0" err="1">
                <a:ea typeface="Calibri" panose="020F0502020204030204"/>
                <a:cs typeface="Calibri" panose="020F0502020204030204"/>
              </a:rPr>
              <a:t>tf-idf</a:t>
            </a:r>
            <a:r>
              <a:rPr lang="en-US" sz="3700" dirty="0">
                <a:ea typeface="Calibri" panose="020F0502020204030204"/>
                <a:cs typeface="Calibri" panose="020F0502020204030204"/>
              </a:rPr>
              <a:t> to a set of documents</a:t>
            </a:r>
            <a:endParaRPr lang="en-US" dirty="0">
              <a:ea typeface="Calibri" panose="020F0502020204030204"/>
              <a:cs typeface="Calibri" panose="020F0502020204030204"/>
            </a:endParaRPr>
          </a:p>
        </p:txBody>
      </p:sp>
      <p:pic>
        <p:nvPicPr>
          <p:cNvPr id="6" name="Picture 5" descr="A screenshot of a computer code&#10;&#10;AI-generated content may be incorrect.">
            <a:extLst>
              <a:ext uri="{FF2B5EF4-FFF2-40B4-BE49-F238E27FC236}">
                <a16:creationId xmlns:a16="http://schemas.microsoft.com/office/drawing/2014/main" id="{88BE2AAA-1916-A2A4-B973-5C46D54ADDC0}"/>
              </a:ext>
            </a:extLst>
          </p:cNvPr>
          <p:cNvPicPr>
            <a:picLocks noChangeAspect="1"/>
          </p:cNvPicPr>
          <p:nvPr/>
        </p:nvPicPr>
        <p:blipFill>
          <a:blip r:embed="rId2"/>
          <a:stretch>
            <a:fillRect/>
          </a:stretch>
        </p:blipFill>
        <p:spPr>
          <a:xfrm>
            <a:off x="2286000" y="3161393"/>
            <a:ext cx="7620000" cy="2476500"/>
          </a:xfrm>
          <a:prstGeom prst="rect">
            <a:avLst/>
          </a:prstGeom>
        </p:spPr>
      </p:pic>
    </p:spTree>
    <p:extLst>
      <p:ext uri="{BB962C8B-B14F-4D97-AF65-F5344CB8AC3E}">
        <p14:creationId xmlns:p14="http://schemas.microsoft.com/office/powerpoint/2010/main" val="9164829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5E3AE-9F2F-7C2A-E0B5-5DCB6EE49032}"/>
              </a:ext>
            </a:extLst>
          </p:cNvPr>
          <p:cNvSpPr>
            <a:spLocks noGrp="1"/>
          </p:cNvSpPr>
          <p:nvPr>
            <p:ph type="title"/>
          </p:nvPr>
        </p:nvSpPr>
        <p:spPr/>
        <p:txBody>
          <a:bodyPr/>
          <a:lstStyle/>
          <a:p>
            <a:r>
              <a:rPr lang="en-US" dirty="0" err="1">
                <a:ea typeface="Calibri Light"/>
                <a:cs typeface="Calibri Light"/>
              </a:rPr>
              <a:t>TfidfVectorizer</a:t>
            </a:r>
            <a:endParaRPr lang="en-US" dirty="0" err="1"/>
          </a:p>
        </p:txBody>
      </p:sp>
      <p:sp>
        <p:nvSpPr>
          <p:cNvPr id="3" name="Content Placeholder 2">
            <a:extLst>
              <a:ext uri="{FF2B5EF4-FFF2-40B4-BE49-F238E27FC236}">
                <a16:creationId xmlns:a16="http://schemas.microsoft.com/office/drawing/2014/main" id="{CAFDFA09-0AF8-24FE-4D2C-550C408C6385}"/>
              </a:ext>
            </a:extLst>
          </p:cNvPr>
          <p:cNvSpPr>
            <a:spLocks noGrp="1"/>
          </p:cNvSpPr>
          <p:nvPr>
            <p:ph idx="1"/>
          </p:nvPr>
        </p:nvSpPr>
        <p:spPr>
          <a:xfrm>
            <a:off x="1097281" y="1600200"/>
            <a:ext cx="5640616" cy="4572000"/>
          </a:xfrm>
        </p:spPr>
        <p:txBody>
          <a:bodyPr vert="horz" lIns="0" tIns="45720" rIns="0" bIns="45720" rtlCol="0" anchor="t">
            <a:normAutofit/>
          </a:bodyPr>
          <a:lstStyle/>
          <a:p>
            <a:pPr marL="571500" indent="-571500">
              <a:buChar char="-"/>
            </a:pPr>
            <a:r>
              <a:rPr lang="en-US" sz="3700" dirty="0">
                <a:ea typeface="Calibri" panose="020F0502020204030204"/>
                <a:cs typeface="Calibri" panose="020F0502020204030204"/>
              </a:rPr>
              <a:t>It works by learning the </a:t>
            </a:r>
            <a:r>
              <a:rPr lang="en-US" sz="3700" dirty="0" err="1">
                <a:ea typeface="Calibri" panose="020F0502020204030204"/>
                <a:cs typeface="Calibri" panose="020F0502020204030204"/>
              </a:rPr>
              <a:t>tf</a:t>
            </a:r>
            <a:r>
              <a:rPr lang="en-US" sz="3700" dirty="0">
                <a:ea typeface="Calibri" panose="020F0502020204030204"/>
                <a:cs typeface="Calibri" panose="020F0502020204030204"/>
              </a:rPr>
              <a:t>/</a:t>
            </a:r>
            <a:r>
              <a:rPr lang="en-US" sz="3700" dirty="0" err="1">
                <a:ea typeface="Calibri" panose="020F0502020204030204"/>
                <a:cs typeface="Calibri" panose="020F0502020204030204"/>
              </a:rPr>
              <a:t>idfs</a:t>
            </a:r>
            <a:r>
              <a:rPr lang="en-US" sz="3700" dirty="0">
                <a:ea typeface="Calibri" panose="020F0502020204030204"/>
                <a:cs typeface="Calibri" panose="020F0502020204030204"/>
              </a:rPr>
              <a:t> from a training corpus. </a:t>
            </a:r>
          </a:p>
          <a:p>
            <a:pPr marL="571500" indent="-571500">
              <a:buChar char="-"/>
            </a:pPr>
            <a:r>
              <a:rPr lang="en-US" sz="3700" dirty="0">
                <a:ea typeface="Calibri" panose="020F0502020204030204"/>
                <a:cs typeface="Calibri" panose="020F0502020204030204"/>
              </a:rPr>
              <a:t>It can then be applied to any new test data to automatically convert into a matching vector.</a:t>
            </a:r>
          </a:p>
        </p:txBody>
      </p:sp>
      <p:pic>
        <p:nvPicPr>
          <p:cNvPr id="4" name="Picture 3" descr="A computer screen shot of a computer code&#10;&#10;AI-generated content may be incorrect.">
            <a:extLst>
              <a:ext uri="{FF2B5EF4-FFF2-40B4-BE49-F238E27FC236}">
                <a16:creationId xmlns:a16="http://schemas.microsoft.com/office/drawing/2014/main" id="{17A7F79D-3D4A-2CD8-B993-0B7FC9A36AF9}"/>
              </a:ext>
            </a:extLst>
          </p:cNvPr>
          <p:cNvPicPr>
            <a:picLocks noChangeAspect="1"/>
          </p:cNvPicPr>
          <p:nvPr/>
        </p:nvPicPr>
        <p:blipFill>
          <a:blip r:embed="rId2"/>
          <a:stretch>
            <a:fillRect/>
          </a:stretch>
        </p:blipFill>
        <p:spPr>
          <a:xfrm>
            <a:off x="6740979" y="2583543"/>
            <a:ext cx="4914900" cy="1981200"/>
          </a:xfrm>
          <a:prstGeom prst="rect">
            <a:avLst/>
          </a:prstGeom>
        </p:spPr>
      </p:pic>
    </p:spTree>
    <p:extLst>
      <p:ext uri="{BB962C8B-B14F-4D97-AF65-F5344CB8AC3E}">
        <p14:creationId xmlns:p14="http://schemas.microsoft.com/office/powerpoint/2010/main" val="38823244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A1FC6-980A-B8AC-D0CE-BAA19B3116BE}"/>
              </a:ext>
            </a:extLst>
          </p:cNvPr>
          <p:cNvSpPr>
            <a:spLocks noGrp="1"/>
          </p:cNvSpPr>
          <p:nvPr>
            <p:ph type="title"/>
          </p:nvPr>
        </p:nvSpPr>
        <p:spPr/>
        <p:txBody>
          <a:bodyPr/>
          <a:lstStyle/>
          <a:p>
            <a:r>
              <a:rPr lang="en-US" dirty="0">
                <a:ea typeface="Calibri Light"/>
                <a:cs typeface="Calibri Light"/>
              </a:rPr>
              <a:t>Word-Document or Word-Word</a:t>
            </a:r>
            <a:endParaRPr lang="en-US" dirty="0"/>
          </a:p>
        </p:txBody>
      </p:sp>
      <p:sp>
        <p:nvSpPr>
          <p:cNvPr id="3" name="Content Placeholder 2">
            <a:extLst>
              <a:ext uri="{FF2B5EF4-FFF2-40B4-BE49-F238E27FC236}">
                <a16:creationId xmlns:a16="http://schemas.microsoft.com/office/drawing/2014/main" id="{100F64AF-E93D-4BC5-4567-961D51BBC14E}"/>
              </a:ext>
            </a:extLst>
          </p:cNvPr>
          <p:cNvSpPr>
            <a:spLocks noGrp="1"/>
          </p:cNvSpPr>
          <p:nvPr>
            <p:ph idx="1"/>
          </p:nvPr>
        </p:nvSpPr>
        <p:spPr>
          <a:xfrm>
            <a:off x="1097281" y="1600200"/>
            <a:ext cx="9967687" cy="4572000"/>
          </a:xfrm>
        </p:spPr>
        <p:txBody>
          <a:bodyPr vert="horz" lIns="0" tIns="45720" rIns="0" bIns="45720" rtlCol="0" anchor="t">
            <a:normAutofit/>
          </a:bodyPr>
          <a:lstStyle/>
          <a:p>
            <a:pPr marL="571500" indent="-571500">
              <a:buChar char="-"/>
            </a:pPr>
            <a:r>
              <a:rPr lang="en-US" sz="3700" dirty="0">
                <a:ea typeface="Calibri" panose="020F0502020204030204"/>
                <a:cs typeface="Calibri" panose="020F0502020204030204"/>
              </a:rPr>
              <a:t>We've talked about word-document and word-word </a:t>
            </a:r>
            <a:r>
              <a:rPr lang="en-US" sz="3700" dirty="0" err="1">
                <a:ea typeface="Calibri" panose="020F0502020204030204"/>
                <a:cs typeface="Calibri" panose="020F0502020204030204"/>
              </a:rPr>
              <a:t>tf-idf</a:t>
            </a:r>
            <a:r>
              <a:rPr lang="en-US" sz="3700" dirty="0">
                <a:ea typeface="Calibri" panose="020F0502020204030204"/>
                <a:cs typeface="Calibri" panose="020F0502020204030204"/>
              </a:rPr>
              <a:t> representations.</a:t>
            </a:r>
            <a:endParaRPr lang="en-US" dirty="0">
              <a:ea typeface="Calibri" panose="020F0502020204030204"/>
              <a:cs typeface="Calibri" panose="020F0502020204030204"/>
            </a:endParaRPr>
          </a:p>
          <a:p>
            <a:pPr marL="571500" indent="-571500">
              <a:buChar char="-"/>
            </a:pPr>
            <a:r>
              <a:rPr lang="en-US" sz="3700" dirty="0">
                <a:ea typeface="Calibri" panose="020F0502020204030204"/>
                <a:cs typeface="Calibri" panose="020F0502020204030204"/>
              </a:rPr>
              <a:t>So which is the default </a:t>
            </a:r>
            <a:r>
              <a:rPr lang="en-US" sz="3700" dirty="0" err="1">
                <a:ea typeface="Calibri" panose="020F0502020204030204"/>
                <a:cs typeface="Calibri" panose="020F0502020204030204"/>
              </a:rPr>
              <a:t>sklearn</a:t>
            </a:r>
            <a:r>
              <a:rPr lang="en-US" sz="3700" dirty="0">
                <a:ea typeface="Calibri" panose="020F0502020204030204"/>
                <a:cs typeface="Calibri" panose="020F0502020204030204"/>
              </a:rPr>
              <a:t> vectorizer?</a:t>
            </a:r>
          </a:p>
          <a:p>
            <a:pPr marL="571500" indent="-571500">
              <a:buChar char="-"/>
            </a:pPr>
            <a:endParaRPr lang="en-US" dirty="0"/>
          </a:p>
        </p:txBody>
      </p:sp>
    </p:spTree>
    <p:extLst>
      <p:ext uri="{BB962C8B-B14F-4D97-AF65-F5344CB8AC3E}">
        <p14:creationId xmlns:p14="http://schemas.microsoft.com/office/powerpoint/2010/main" val="278803661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DB4CF9-BC6B-9E9D-94CB-CA330848E1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374858-E2F1-3E1F-6D13-476432EB5649}"/>
              </a:ext>
            </a:extLst>
          </p:cNvPr>
          <p:cNvSpPr>
            <a:spLocks noGrp="1"/>
          </p:cNvSpPr>
          <p:nvPr>
            <p:ph type="title"/>
          </p:nvPr>
        </p:nvSpPr>
        <p:spPr/>
        <p:txBody>
          <a:bodyPr/>
          <a:lstStyle/>
          <a:p>
            <a:r>
              <a:rPr lang="en-US" dirty="0">
                <a:ea typeface="Calibri Light"/>
                <a:cs typeface="Calibri Light"/>
              </a:rPr>
              <a:t>Word-Document or Word-Word</a:t>
            </a:r>
            <a:endParaRPr lang="en-US" dirty="0"/>
          </a:p>
        </p:txBody>
      </p:sp>
      <p:sp>
        <p:nvSpPr>
          <p:cNvPr id="3" name="Content Placeholder 2">
            <a:extLst>
              <a:ext uri="{FF2B5EF4-FFF2-40B4-BE49-F238E27FC236}">
                <a16:creationId xmlns:a16="http://schemas.microsoft.com/office/drawing/2014/main" id="{DBDFC751-B71D-6B8B-31A5-E4D7DFBB78F9}"/>
              </a:ext>
            </a:extLst>
          </p:cNvPr>
          <p:cNvSpPr>
            <a:spLocks noGrp="1"/>
          </p:cNvSpPr>
          <p:nvPr>
            <p:ph idx="1"/>
          </p:nvPr>
        </p:nvSpPr>
        <p:spPr>
          <a:xfrm>
            <a:off x="1097281" y="1600200"/>
            <a:ext cx="9967687" cy="4572000"/>
          </a:xfrm>
        </p:spPr>
        <p:txBody>
          <a:bodyPr vert="horz" lIns="0" tIns="45720" rIns="0" bIns="45720" rtlCol="0" anchor="t">
            <a:normAutofit/>
          </a:bodyPr>
          <a:lstStyle/>
          <a:p>
            <a:pPr marL="571500" indent="-571500">
              <a:buFont typeface="Calibri" panose="020F0502020204030204" pitchFamily="34" charset="0"/>
              <a:buChar char="-"/>
            </a:pPr>
            <a:r>
              <a:rPr lang="en-US" sz="3700" dirty="0">
                <a:ea typeface="Calibri" panose="020F0502020204030204"/>
                <a:cs typeface="Calibri" panose="020F0502020204030204"/>
              </a:rPr>
              <a:t>We can examine the feature names in the trained vectorizer, as well as the shape: </a:t>
            </a:r>
            <a:endParaRPr lang="en-US" dirty="0">
              <a:ea typeface="Calibri" panose="020F0502020204030204"/>
              <a:cs typeface="Calibri" panose="020F0502020204030204"/>
            </a:endParaRPr>
          </a:p>
          <a:p>
            <a:pPr marL="0" indent="0"/>
            <a:endParaRPr lang="en-US" dirty="0">
              <a:ea typeface="Calibri" panose="020F0502020204030204"/>
              <a:cs typeface="Calibri" panose="020F0502020204030204"/>
            </a:endParaRPr>
          </a:p>
          <a:p>
            <a:pPr marL="0" indent="0"/>
            <a:endParaRPr lang="en-US" sz="3700" dirty="0">
              <a:ea typeface="Calibri" panose="020F0502020204030204"/>
              <a:cs typeface="Calibri" panose="020F0502020204030204"/>
            </a:endParaRPr>
          </a:p>
          <a:p>
            <a:pPr marL="0" indent="0"/>
            <a:endParaRPr lang="en-US" sz="3700" dirty="0">
              <a:ea typeface="Calibri" panose="020F0502020204030204"/>
              <a:cs typeface="Calibri" panose="020F0502020204030204"/>
            </a:endParaRPr>
          </a:p>
          <a:p>
            <a:pPr marL="0" indent="0"/>
            <a:endParaRPr lang="en-US" sz="3700" dirty="0">
              <a:ea typeface="Calibri" panose="020F0502020204030204"/>
              <a:cs typeface="Calibri" panose="020F0502020204030204"/>
            </a:endParaRPr>
          </a:p>
          <a:p>
            <a:pPr marL="571500" indent="-571500">
              <a:buChar char="-"/>
            </a:pPr>
            <a:r>
              <a:rPr lang="en-US" sz="3700" dirty="0">
                <a:ea typeface="Calibri" panose="020F0502020204030204"/>
                <a:cs typeface="Calibri" panose="020F0502020204030204"/>
              </a:rPr>
              <a:t>Word-Document or word-word?</a:t>
            </a:r>
          </a:p>
        </p:txBody>
      </p:sp>
      <p:pic>
        <p:nvPicPr>
          <p:cNvPr id="4" name="Picture 3">
            <a:extLst>
              <a:ext uri="{FF2B5EF4-FFF2-40B4-BE49-F238E27FC236}">
                <a16:creationId xmlns:a16="http://schemas.microsoft.com/office/drawing/2014/main" id="{30AA9EED-F38A-F693-5E0B-BE645BCC0EA2}"/>
              </a:ext>
            </a:extLst>
          </p:cNvPr>
          <p:cNvPicPr>
            <a:picLocks noChangeAspect="1"/>
          </p:cNvPicPr>
          <p:nvPr/>
        </p:nvPicPr>
        <p:blipFill>
          <a:blip r:embed="rId2"/>
          <a:stretch>
            <a:fillRect/>
          </a:stretch>
        </p:blipFill>
        <p:spPr>
          <a:xfrm>
            <a:off x="2355624" y="3019879"/>
            <a:ext cx="6682467" cy="827314"/>
          </a:xfrm>
          <a:prstGeom prst="rect">
            <a:avLst/>
          </a:prstGeom>
        </p:spPr>
      </p:pic>
      <p:pic>
        <p:nvPicPr>
          <p:cNvPr id="5" name="Picture 4">
            <a:extLst>
              <a:ext uri="{FF2B5EF4-FFF2-40B4-BE49-F238E27FC236}">
                <a16:creationId xmlns:a16="http://schemas.microsoft.com/office/drawing/2014/main" id="{96C09040-E7B4-DB6F-7321-5203C19F8E8F}"/>
              </a:ext>
            </a:extLst>
          </p:cNvPr>
          <p:cNvPicPr>
            <a:picLocks noChangeAspect="1"/>
          </p:cNvPicPr>
          <p:nvPr/>
        </p:nvPicPr>
        <p:blipFill>
          <a:blip r:embed="rId3"/>
          <a:stretch>
            <a:fillRect/>
          </a:stretch>
        </p:blipFill>
        <p:spPr>
          <a:xfrm>
            <a:off x="1172254" y="4235450"/>
            <a:ext cx="10201274" cy="781957"/>
          </a:xfrm>
          <a:prstGeom prst="rect">
            <a:avLst/>
          </a:prstGeom>
        </p:spPr>
      </p:pic>
    </p:spTree>
    <p:extLst>
      <p:ext uri="{BB962C8B-B14F-4D97-AF65-F5344CB8AC3E}">
        <p14:creationId xmlns:p14="http://schemas.microsoft.com/office/powerpoint/2010/main" val="38283122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7B681-3122-ED36-58F8-0A373365CF7B}"/>
              </a:ext>
            </a:extLst>
          </p:cNvPr>
          <p:cNvSpPr>
            <a:spLocks noGrp="1"/>
          </p:cNvSpPr>
          <p:nvPr>
            <p:ph type="title"/>
          </p:nvPr>
        </p:nvSpPr>
        <p:spPr/>
        <p:txBody>
          <a:bodyPr/>
          <a:lstStyle/>
          <a:p>
            <a:r>
              <a:rPr lang="en-US" dirty="0">
                <a:ea typeface="Calibri Light"/>
                <a:cs typeface="Calibri Light"/>
              </a:rPr>
              <a:t>Testing</a:t>
            </a:r>
            <a:endParaRPr lang="en-US" dirty="0"/>
          </a:p>
        </p:txBody>
      </p:sp>
      <p:sp>
        <p:nvSpPr>
          <p:cNvPr id="3" name="Content Placeholder 2">
            <a:extLst>
              <a:ext uri="{FF2B5EF4-FFF2-40B4-BE49-F238E27FC236}">
                <a16:creationId xmlns:a16="http://schemas.microsoft.com/office/drawing/2014/main" id="{65008EC9-6432-D806-432A-12A0AC302AE4}"/>
              </a:ext>
            </a:extLst>
          </p:cNvPr>
          <p:cNvSpPr>
            <a:spLocks noGrp="1"/>
          </p:cNvSpPr>
          <p:nvPr>
            <p:ph idx="1"/>
          </p:nvPr>
        </p:nvSpPr>
        <p:spPr/>
        <p:txBody>
          <a:bodyPr vert="horz" lIns="0" tIns="45720" rIns="0" bIns="45720" rtlCol="0" anchor="t">
            <a:normAutofit/>
          </a:bodyPr>
          <a:lstStyle/>
          <a:p>
            <a:pPr marL="571500" indent="-571500">
              <a:buChar char="-"/>
            </a:pPr>
            <a:r>
              <a:rPr lang="en-US" sz="3700" dirty="0">
                <a:ea typeface="Calibri" panose="020F0502020204030204"/>
                <a:cs typeface="Calibri" panose="020F0502020204030204"/>
              </a:rPr>
              <a:t>Once trained, we can apply the </a:t>
            </a:r>
            <a:r>
              <a:rPr lang="en-US" sz="3700" dirty="0" err="1">
                <a:ea typeface="Calibri" panose="020F0502020204030204"/>
                <a:cs typeface="Calibri" panose="020F0502020204030204"/>
              </a:rPr>
              <a:t>tf-idf</a:t>
            </a:r>
            <a:r>
              <a:rPr lang="en-US" sz="3700" dirty="0">
                <a:ea typeface="Calibri" panose="020F0502020204030204"/>
                <a:cs typeface="Calibri" panose="020F0502020204030204"/>
              </a:rPr>
              <a:t> vectorizer to test data</a:t>
            </a:r>
            <a:endParaRPr lang="en-US" dirty="0">
              <a:ea typeface="Calibri" panose="020F0502020204030204"/>
              <a:cs typeface="Calibri" panose="020F0502020204030204"/>
            </a:endParaRPr>
          </a:p>
        </p:txBody>
      </p:sp>
      <p:pic>
        <p:nvPicPr>
          <p:cNvPr id="4" name="Picture 3" descr="A close-up of words&#10;&#10;AI-generated content may be incorrect.">
            <a:extLst>
              <a:ext uri="{FF2B5EF4-FFF2-40B4-BE49-F238E27FC236}">
                <a16:creationId xmlns:a16="http://schemas.microsoft.com/office/drawing/2014/main" id="{8B7D382A-519F-8CC3-135B-CC59573F492B}"/>
              </a:ext>
            </a:extLst>
          </p:cNvPr>
          <p:cNvPicPr>
            <a:picLocks noChangeAspect="1"/>
          </p:cNvPicPr>
          <p:nvPr/>
        </p:nvPicPr>
        <p:blipFill>
          <a:blip r:embed="rId2"/>
          <a:stretch>
            <a:fillRect/>
          </a:stretch>
        </p:blipFill>
        <p:spPr>
          <a:xfrm>
            <a:off x="3001055" y="3033032"/>
            <a:ext cx="6253388" cy="1073149"/>
          </a:xfrm>
          <a:prstGeom prst="rect">
            <a:avLst/>
          </a:prstGeom>
        </p:spPr>
      </p:pic>
      <p:pic>
        <p:nvPicPr>
          <p:cNvPr id="5" name="Picture 4">
            <a:extLst>
              <a:ext uri="{FF2B5EF4-FFF2-40B4-BE49-F238E27FC236}">
                <a16:creationId xmlns:a16="http://schemas.microsoft.com/office/drawing/2014/main" id="{D067F84A-6FA9-391D-210E-15DFBFAE2752}"/>
              </a:ext>
            </a:extLst>
          </p:cNvPr>
          <p:cNvPicPr>
            <a:picLocks noChangeAspect="1"/>
          </p:cNvPicPr>
          <p:nvPr/>
        </p:nvPicPr>
        <p:blipFill>
          <a:blip r:embed="rId3"/>
          <a:stretch>
            <a:fillRect/>
          </a:stretch>
        </p:blipFill>
        <p:spPr>
          <a:xfrm>
            <a:off x="2728232" y="4938259"/>
            <a:ext cx="7588249" cy="646339"/>
          </a:xfrm>
          <a:prstGeom prst="rect">
            <a:avLst/>
          </a:prstGeom>
        </p:spPr>
      </p:pic>
      <p:pic>
        <p:nvPicPr>
          <p:cNvPr id="7" name="Picture 6">
            <a:extLst>
              <a:ext uri="{FF2B5EF4-FFF2-40B4-BE49-F238E27FC236}">
                <a16:creationId xmlns:a16="http://schemas.microsoft.com/office/drawing/2014/main" id="{7FE8BA20-1649-3244-8D70-E75E2FC94CDA}"/>
              </a:ext>
            </a:extLst>
          </p:cNvPr>
          <p:cNvPicPr>
            <a:picLocks noChangeAspect="1"/>
          </p:cNvPicPr>
          <p:nvPr/>
        </p:nvPicPr>
        <p:blipFill>
          <a:blip r:embed="rId4"/>
          <a:srcRect r="-89" b="47126"/>
          <a:stretch/>
        </p:blipFill>
        <p:spPr>
          <a:xfrm>
            <a:off x="1172254" y="4235450"/>
            <a:ext cx="10210354" cy="413449"/>
          </a:xfrm>
          <a:prstGeom prst="rect">
            <a:avLst/>
          </a:prstGeom>
        </p:spPr>
      </p:pic>
    </p:spTree>
    <p:extLst>
      <p:ext uri="{BB962C8B-B14F-4D97-AF65-F5344CB8AC3E}">
        <p14:creationId xmlns:p14="http://schemas.microsoft.com/office/powerpoint/2010/main" val="336086648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8DDC7-1D52-C160-940C-381365A296A8}"/>
              </a:ext>
            </a:extLst>
          </p:cNvPr>
          <p:cNvSpPr>
            <a:spLocks noGrp="1"/>
          </p:cNvSpPr>
          <p:nvPr>
            <p:ph type="title"/>
          </p:nvPr>
        </p:nvSpPr>
        <p:spPr/>
        <p:txBody>
          <a:bodyPr/>
          <a:lstStyle/>
          <a:p>
            <a:r>
              <a:rPr lang="en-US" dirty="0">
                <a:ea typeface="Calibri Light"/>
                <a:cs typeface="Calibri Light"/>
              </a:rPr>
              <a:t>TF-IDF with LR Classifier</a:t>
            </a:r>
            <a:endParaRPr lang="en-US" dirty="0"/>
          </a:p>
        </p:txBody>
      </p:sp>
      <p:sp>
        <p:nvSpPr>
          <p:cNvPr id="3" name="Content Placeholder 2">
            <a:extLst>
              <a:ext uri="{FF2B5EF4-FFF2-40B4-BE49-F238E27FC236}">
                <a16:creationId xmlns:a16="http://schemas.microsoft.com/office/drawing/2014/main" id="{68AC48E0-51E1-4202-35C9-95ECF3778D81}"/>
              </a:ext>
            </a:extLst>
          </p:cNvPr>
          <p:cNvSpPr>
            <a:spLocks noGrp="1"/>
          </p:cNvSpPr>
          <p:nvPr>
            <p:ph idx="1"/>
          </p:nvPr>
        </p:nvSpPr>
        <p:spPr/>
        <p:txBody>
          <a:bodyPr vert="horz" lIns="0" tIns="45720" rIns="0" bIns="45720" rtlCol="0" anchor="t">
            <a:normAutofit/>
          </a:bodyPr>
          <a:lstStyle/>
          <a:p>
            <a:pPr marL="0" indent="0"/>
            <a:r>
              <a:rPr lang="en-US" sz="3700" dirty="0">
                <a:ea typeface="Calibri" panose="020F0502020204030204"/>
                <a:cs typeface="Calibri" panose="020F0502020204030204"/>
              </a:rPr>
              <a:t>How can TF-IDF vectors be used for document classification?</a:t>
            </a: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31508987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10E8B-82D5-F609-8E14-3D36AD17FA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453964-DFFC-A4B9-BCAE-6D57DC88EB52}"/>
              </a:ext>
            </a:extLst>
          </p:cNvPr>
          <p:cNvSpPr>
            <a:spLocks noGrp="1"/>
          </p:cNvSpPr>
          <p:nvPr>
            <p:ph type="title"/>
          </p:nvPr>
        </p:nvSpPr>
        <p:spPr/>
        <p:txBody>
          <a:bodyPr/>
          <a:lstStyle/>
          <a:p>
            <a:r>
              <a:rPr lang="en-US" dirty="0">
                <a:ea typeface="Calibri Light"/>
                <a:cs typeface="Calibri Light"/>
              </a:rPr>
              <a:t>TF-IDF with LR Classifier</a:t>
            </a:r>
            <a:endParaRPr lang="en-US" dirty="0"/>
          </a:p>
        </p:txBody>
      </p:sp>
      <p:sp>
        <p:nvSpPr>
          <p:cNvPr id="3" name="Content Placeholder 2">
            <a:extLst>
              <a:ext uri="{FF2B5EF4-FFF2-40B4-BE49-F238E27FC236}">
                <a16:creationId xmlns:a16="http://schemas.microsoft.com/office/drawing/2014/main" id="{435C499D-30B7-CFC3-326B-D607676AECBC}"/>
              </a:ext>
            </a:extLst>
          </p:cNvPr>
          <p:cNvSpPr>
            <a:spLocks noGrp="1"/>
          </p:cNvSpPr>
          <p:nvPr>
            <p:ph idx="1"/>
          </p:nvPr>
        </p:nvSpPr>
        <p:spPr/>
        <p:txBody>
          <a:bodyPr vert="horz" lIns="0" tIns="45720" rIns="0" bIns="45720" rtlCol="0" anchor="t">
            <a:normAutofit/>
          </a:bodyPr>
          <a:lstStyle/>
          <a:p>
            <a:pPr marL="0" indent="0"/>
            <a:r>
              <a:rPr lang="en-US" sz="3700" dirty="0">
                <a:ea typeface="Calibri" panose="020F0502020204030204"/>
                <a:cs typeface="Calibri" panose="020F0502020204030204"/>
              </a:rPr>
              <a:t>How can TF-IDF vectors be used for document classification?</a:t>
            </a:r>
            <a:endParaRPr lang="en-US"/>
          </a:p>
          <a:p>
            <a:pPr marL="742950" indent="-742950">
              <a:buAutoNum type="arabicPeriod"/>
            </a:pPr>
            <a:r>
              <a:rPr lang="en-US" sz="3700" dirty="0">
                <a:ea typeface="Calibri" panose="020F0502020204030204"/>
                <a:cs typeface="Calibri" panose="020F0502020204030204"/>
              </a:rPr>
              <a:t>Convert each document (example) into a TF-IDF vector. </a:t>
            </a:r>
          </a:p>
          <a:p>
            <a:pPr marL="742950" indent="-742950">
              <a:buAutoNum type="arabicPeriod"/>
            </a:pPr>
            <a:r>
              <a:rPr lang="en-US" sz="3700" dirty="0">
                <a:ea typeface="Calibri" panose="020F0502020204030204"/>
                <a:cs typeface="Calibri" panose="020F0502020204030204"/>
              </a:rPr>
              <a:t>Use the TF-IDF vector as feature input and label </a:t>
            </a:r>
            <a:r>
              <a:rPr lang="en-US" sz="3700">
                <a:ea typeface="Calibri" panose="020F0502020204030204"/>
                <a:cs typeface="Calibri" panose="020F0502020204030204"/>
              </a:rPr>
              <a:t>as target output.</a:t>
            </a:r>
          </a:p>
          <a:p>
            <a:pPr marL="742950" indent="-742950">
              <a:buAutoNum type="arabicPeriod"/>
            </a:pPr>
            <a:r>
              <a:rPr lang="en-US" sz="3700" dirty="0">
                <a:ea typeface="Calibri" panose="020F0502020204030204"/>
                <a:cs typeface="Calibri" panose="020F0502020204030204"/>
              </a:rPr>
              <a:t>Train model and test model in this way.</a:t>
            </a:r>
          </a:p>
        </p:txBody>
      </p:sp>
    </p:spTree>
    <p:extLst>
      <p:ext uri="{BB962C8B-B14F-4D97-AF65-F5344CB8AC3E}">
        <p14:creationId xmlns:p14="http://schemas.microsoft.com/office/powerpoint/2010/main" val="61233676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PPMI</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86603026"/>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838200" y="304800"/>
            <a:ext cx="8991600" cy="914400"/>
          </a:xfrm>
        </p:spPr>
        <p:txBody>
          <a:bodyPr/>
          <a:lstStyle/>
          <a:p>
            <a:r>
              <a:rPr lang="en-US" dirty="0" err="1"/>
              <a:t>Pointwise</a:t>
            </a:r>
            <a:r>
              <a:rPr lang="en-US"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90600" y="1981200"/>
                <a:ext cx="10896600" cy="4724400"/>
              </a:xfrm>
            </p:spPr>
            <p:txBody>
              <a:bodyPr>
                <a:normAutofit fontScale="70000" lnSpcReduction="20000"/>
              </a:bodyPr>
              <a:lstStyle/>
              <a:p>
                <a:pPr marL="0" indent="0"/>
                <a:r>
                  <a:rPr lang="en-US" sz="4600" b="1" dirty="0"/>
                  <a:t>Pointwise mutual information</a:t>
                </a:r>
                <a:r>
                  <a:rPr lang="en-US" sz="4600" dirty="0"/>
                  <a:t>: </a:t>
                </a:r>
              </a:p>
              <a:p>
                <a:pPr marL="457200" lvl="1" indent="0">
                  <a:buNone/>
                </a:pPr>
                <a:r>
                  <a:rPr lang="en-US" sz="4300" dirty="0"/>
                  <a:t>Do events x and y co-occur more than if they were independent?</a:t>
                </a:r>
              </a:p>
              <a:p>
                <a:pPr lvl="1"/>
                <a:endParaRPr lang="en-US" sz="4300" dirty="0"/>
              </a:p>
              <a:p>
                <a:endParaRPr lang="en-US" sz="4300" b="1" dirty="0"/>
              </a:p>
              <a:p>
                <a:pPr marL="0" lvl="1" indent="0">
                  <a:buClr>
                    <a:srgbClr val="CC0000"/>
                  </a:buClr>
                  <a:buNone/>
                </a:pPr>
                <a:endParaRPr lang="en-US" sz="4300" b="1" dirty="0"/>
              </a:p>
              <a:p>
                <a:pPr marL="0" lvl="1" indent="0">
                  <a:buClr>
                    <a:srgbClr val="CC0000"/>
                  </a:buClr>
                  <a:buNone/>
                </a:pPr>
                <a:r>
                  <a:rPr lang="en-US" sz="4600" b="1" dirty="0"/>
                  <a:t>PMI between two words</a:t>
                </a:r>
                <a:r>
                  <a:rPr lang="en-US" sz="4600" dirty="0"/>
                  <a:t>:  </a:t>
                </a:r>
                <a:r>
                  <a:rPr lang="en-US" sz="4600" dirty="0">
                    <a:solidFill>
                      <a:schemeClr val="bg1">
                        <a:lumMod val="65000"/>
                      </a:schemeClr>
                    </a:solidFill>
                  </a:rPr>
                  <a:t>(Church &amp; Hanks 1989)</a:t>
                </a:r>
                <a:endParaRPr lang="en-US" sz="4600" dirty="0"/>
              </a:p>
              <a:p>
                <a:pPr marL="457200" lvl="1" indent="0">
                  <a:buNone/>
                </a:pPr>
                <a:r>
                  <a:rPr lang="en-US" sz="4300" dirty="0"/>
                  <a:t> Do words x and y co-occur more than if they were independent? </a:t>
                </a:r>
              </a:p>
              <a:p>
                <a:pPr>
                  <a:buFont typeface="Wingdings" pitchFamily="-65" charset="2"/>
                  <a:buNone/>
                </a:pPr>
                <a:endParaRPr lang="en-US" dirty="0">
                  <a:latin typeface="Cambria Math" charset="0"/>
                </a:endParaRPr>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4600">
                          <a:latin typeface="Cambria Math" charset="0"/>
                        </a:rPr>
                        <m:t>PMI</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e>
                      </m:d>
                      <m:r>
                        <a:rPr lang="en-US" sz="4600" i="1">
                          <a:latin typeface="Cambria Math" charset="0"/>
                        </a:rPr>
                        <m:t>=</m:t>
                      </m:r>
                      <m:sSub>
                        <m:sSubPr>
                          <m:ctrlPr>
                            <a:rPr lang="en-US" sz="4600" i="1">
                              <a:latin typeface="Cambria Math" panose="02040503050406030204" pitchFamily="18" charset="0"/>
                            </a:rPr>
                          </m:ctrlPr>
                        </m:sSubPr>
                        <m:e>
                          <m:r>
                            <m:rPr>
                              <m:nor/>
                            </m:rPr>
                            <a:rPr lang="en-US" sz="4600">
                              <a:latin typeface="Cambria Math" charset="0"/>
                            </a:rPr>
                            <m:t>log</m:t>
                          </m:r>
                        </m:e>
                        <m:sub>
                          <m:r>
                            <a:rPr lang="en-US" sz="4600" i="1">
                              <a:latin typeface="Cambria Math" charset="0"/>
                            </a:rPr>
                            <m:t>2</m:t>
                          </m:r>
                        </m:sub>
                      </m:sSub>
                      <m:f>
                        <m:fPr>
                          <m:ctrlPr>
                            <a:rPr lang="en-US" sz="4600" i="1">
                              <a:latin typeface="Cambria Math" panose="02040503050406030204" pitchFamily="18" charset="0"/>
                            </a:rPr>
                          </m:ctrlPr>
                        </m:fPr>
                        <m:num>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num>
                        <m:den>
                          <m:r>
                            <a:rPr lang="en-US" sz="4600" i="1">
                              <a:latin typeface="Cambria Math" charset="0"/>
                            </a:rPr>
                            <m:t>𝑃</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e>
                          </m:d>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den>
                      </m:f>
                    </m:oMath>
                  </m:oMathPara>
                </a14:m>
                <a:endParaRPr lang="en-US" sz="4600" dirty="0"/>
              </a:p>
              <a:p>
                <a:pPr>
                  <a:buFont typeface="Wingdings" pitchFamily="-65" charset="2"/>
                  <a:buNone/>
                </a:pPr>
                <a:endParaRPr lang="en-US" sz="16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90600" y="1981200"/>
                <a:ext cx="10896600" cy="4724400"/>
              </a:xfrm>
              <a:blipFill>
                <a:blip r:embed="rId4"/>
                <a:stretch>
                  <a:fillRect l="-2328" t="-4570"/>
                </a:stretch>
              </a:blipFill>
            </p:spPr>
            <p:txBody>
              <a:bodyPr/>
              <a:lstStyle/>
              <a:p>
                <a:r>
                  <a:rPr lang="en-US">
                    <a:noFill/>
                  </a:rPr>
                  <a:t> </a:t>
                </a:r>
              </a:p>
            </p:txBody>
          </p:sp>
        </mc:Fallback>
      </mc:AlternateContent>
      <p:graphicFrame>
        <p:nvGraphicFramePr>
          <p:cNvPr id="7" name="Object 4"/>
          <p:cNvGraphicFramePr>
            <a:graphicFrameLocks noChangeAspect="1"/>
          </p:cNvGraphicFramePr>
          <p:nvPr>
            <p:extLst>
              <p:ext uri="{D42A27DB-BD31-4B8C-83A1-F6EECF244321}">
                <p14:modId xmlns:p14="http://schemas.microsoft.com/office/powerpoint/2010/main" val="487060971"/>
              </p:ext>
            </p:extLst>
          </p:nvPr>
        </p:nvGraphicFramePr>
        <p:xfrm>
          <a:off x="3175357" y="2971800"/>
          <a:ext cx="4338281" cy="914400"/>
        </p:xfrm>
        <a:graphic>
          <a:graphicData uri="http://schemas.openxmlformats.org/presentationml/2006/ole">
            <mc:AlternateContent xmlns:mc="http://schemas.openxmlformats.org/markup-compatibility/2006">
              <mc:Choice xmlns:v="urn:schemas-microsoft-com:vml" Requires="v">
                <p:oleObj name="Equation" r:id="rId5" imgW="1689100" imgH="355600" progId="Equation.3">
                  <p:embed/>
                </p:oleObj>
              </mc:Choice>
              <mc:Fallback>
                <p:oleObj name="Equation" r:id="rId5" imgW="1689100" imgH="355600" progId="Equation.3">
                  <p:embed/>
                  <p:pic>
                    <p:nvPicPr>
                      <p:cNvPr id="7" name="Object 4"/>
                      <p:cNvPicPr>
                        <a:picLocks noChangeAspect="1" noChangeArrowheads="1"/>
                      </p:cNvPicPr>
                      <p:nvPr/>
                    </p:nvPicPr>
                    <p:blipFill>
                      <a:blip r:embed="rId6"/>
                      <a:srcRect/>
                      <a:stretch>
                        <a:fillRect/>
                      </a:stretch>
                    </p:blipFill>
                    <p:spPr bwMode="auto">
                      <a:xfrm>
                        <a:off x="3175357" y="2971800"/>
                        <a:ext cx="4338281" cy="914400"/>
                      </a:xfrm>
                      <a:prstGeom prst="rect">
                        <a:avLst/>
                      </a:prstGeom>
                      <a:noFill/>
                      <a:effectLst/>
                    </p:spPr>
                  </p:pic>
                </p:oleObj>
              </mc:Fallback>
            </mc:AlternateContent>
          </a:graphicData>
        </a:graphic>
      </p:graphicFrame>
    </p:spTree>
    <p:extLst>
      <p:ext uri="{BB962C8B-B14F-4D97-AF65-F5344CB8AC3E}">
        <p14:creationId xmlns:p14="http://schemas.microsoft.com/office/powerpoint/2010/main" val="286391757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685800" y="457200"/>
            <a:ext cx="10668000" cy="742950"/>
          </a:xfrm>
        </p:spPr>
        <p:txBody>
          <a:bodyPr>
            <a:normAutofit/>
          </a:bodyPr>
          <a:lstStyle/>
          <a:p>
            <a:r>
              <a:rPr lang="en-US" sz="4400" dirty="0"/>
              <a:t>Positive </a:t>
            </a:r>
            <a:r>
              <a:rPr lang="en-US" sz="4400" dirty="0" err="1"/>
              <a:t>Pointwise</a:t>
            </a:r>
            <a:r>
              <a:rPr lang="en-US" sz="4400"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14400" y="1524000"/>
                <a:ext cx="11277600" cy="5105400"/>
              </a:xfrm>
            </p:spPr>
            <p:txBody>
              <a:bodyPr>
                <a:noAutofit/>
              </a:bodyPr>
              <a:lstStyle/>
              <a:p>
                <a:pPr marL="342900" lvl="1" indent="-342900">
                  <a:buClr>
                    <a:srgbClr val="CC0000"/>
                  </a:buClr>
                </a:pPr>
                <a:r>
                  <a:rPr lang="en-US" sz="2800" dirty="0"/>
                  <a:t>PMI ranges from </a:t>
                </a:r>
                <a14:m>
                  <m:oMath xmlns:m="http://schemas.openxmlformats.org/officeDocument/2006/math">
                    <m:r>
                      <a:rPr lang="en-US" sz="2800" i="1">
                        <a:latin typeface="Cambria Math" charset="0"/>
                      </a:rPr>
                      <m:t>−</m:t>
                    </m:r>
                    <m:r>
                      <a:rPr lang="en-US" sz="2800" i="1">
                        <a:latin typeface="Cambria Math" charset="0"/>
                        <a:ea typeface="Cambria Math" charset="0"/>
                        <a:cs typeface="Cambria Math" charset="0"/>
                      </a:rPr>
                      <m:t>∞  </m:t>
                    </m:r>
                    <m:r>
                      <m:rPr>
                        <m:nor/>
                      </m:rPr>
                      <a:rPr lang="en-US" sz="2800"/>
                      <m:t>to</m:t>
                    </m:r>
                    <m:r>
                      <a:rPr lang="en-US" sz="2800" i="1">
                        <a:latin typeface="Cambria Math" charset="0"/>
                      </a:rPr>
                      <m:t> </m:t>
                    </m:r>
                    <m:r>
                      <a:rPr lang="en-US" sz="2800" i="1">
                        <a:latin typeface="Cambria Math" charset="0"/>
                        <a:ea typeface="Cambria Math" charset="0"/>
                        <a:cs typeface="Cambria Math" charset="0"/>
                      </a:rPr>
                      <m:t>+∞</m:t>
                    </m:r>
                  </m:oMath>
                </a14:m>
                <a:endParaRPr lang="en-US" sz="2800" dirty="0"/>
              </a:p>
              <a:p>
                <a:pPr marL="342900" lvl="1" indent="-342900">
                  <a:buClr>
                    <a:srgbClr val="CC0000"/>
                  </a:buClr>
                </a:pPr>
                <a:r>
                  <a:rPr lang="en-US" sz="2800" dirty="0"/>
                  <a:t>But the negative values are problematic</a:t>
                </a:r>
              </a:p>
              <a:p>
                <a:pPr marL="685800" lvl="2" indent="-342900"/>
                <a:r>
                  <a:rPr lang="en-US" sz="2800" dirty="0"/>
                  <a:t>Things are co-occurring </a:t>
                </a:r>
                <a:r>
                  <a:rPr lang="en-US" sz="2800" b="1" dirty="0"/>
                  <a:t>less than </a:t>
                </a:r>
                <a:r>
                  <a:rPr lang="en-US" sz="2800" dirty="0"/>
                  <a:t>we expect by chance</a:t>
                </a:r>
              </a:p>
              <a:p>
                <a:pPr marL="685800" lvl="2" indent="-342900"/>
                <a:r>
                  <a:rPr lang="en-US" sz="2800" dirty="0"/>
                  <a:t>Unreliable without enormous corpora</a:t>
                </a:r>
              </a:p>
              <a:p>
                <a:pPr marL="1028700" lvl="3" indent="-342900"/>
                <a:r>
                  <a:rPr lang="en-US" sz="2400" dirty="0"/>
                  <a:t>Imagine w1 and w2 whose probability is each 10</a:t>
                </a:r>
                <a:r>
                  <a:rPr lang="en-US" sz="2400" baseline="30000" dirty="0"/>
                  <a:t>-6</a:t>
                </a:r>
                <a:endParaRPr lang="en-US" sz="2400" dirty="0"/>
              </a:p>
              <a:p>
                <a:pPr marL="1028700" lvl="3" indent="-342900"/>
                <a:r>
                  <a:rPr lang="en-US" sz="2400" dirty="0"/>
                  <a:t>Hard to be sure p(w1,w2) is significantly different than 10</a:t>
                </a:r>
                <a:r>
                  <a:rPr lang="en-US" sz="2400" baseline="30000" dirty="0"/>
                  <a:t>-12</a:t>
                </a:r>
                <a:r>
                  <a:rPr lang="en-US" sz="2400" dirty="0"/>
                  <a:t> </a:t>
                </a:r>
              </a:p>
              <a:p>
                <a:pPr marL="685800" lvl="2" indent="-342900"/>
                <a:r>
                  <a:rPr lang="en-US" sz="2800" dirty="0"/>
                  <a:t>Plus it’s not clear people are good at “</a:t>
                </a:r>
                <a:r>
                  <a:rPr lang="en-US" sz="2800" dirty="0" err="1"/>
                  <a:t>unrelatedness</a:t>
                </a:r>
                <a:r>
                  <a:rPr lang="en-US" sz="2800" dirty="0"/>
                  <a:t>”</a:t>
                </a:r>
              </a:p>
              <a:p>
                <a:pPr marL="342900" lvl="1" indent="-342900"/>
                <a:r>
                  <a:rPr lang="en-US" sz="2800" dirty="0"/>
                  <a:t>So we just replace negative PMI values by 0</a:t>
                </a:r>
              </a:p>
              <a:p>
                <a:pPr marL="342900" lvl="1" indent="-342900"/>
                <a:r>
                  <a:rPr lang="en-US" sz="2800" dirty="0"/>
                  <a:t>Positive PMI (</a:t>
                </a:r>
                <a:r>
                  <a:rPr lang="en-US" sz="2800" b="1" dirty="0"/>
                  <a:t>PPMI</a:t>
                </a:r>
                <a:r>
                  <a:rPr lang="en-US" sz="2800" dirty="0"/>
                  <a:t>) between word1 and word2:</a:t>
                </a:r>
                <a:endParaRPr lang="en-US" sz="2400" dirty="0"/>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2400">
                          <a:latin typeface="Cambria Math" charset="0"/>
                        </a:rPr>
                        <m:t>PPMI</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e>
                      </m:d>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max</m:t>
                          </m:r>
                        </m:fName>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m:rPr>
                                      <m:nor/>
                                    </m:rPr>
                                    <a:rPr lang="en-US" sz="2400">
                                      <a:latin typeface="Cambria Math" charset="0"/>
                                    </a:rPr>
                                    <m:t>log</m:t>
                                  </m:r>
                                </m:e>
                                <m:sub>
                                  <m:r>
                                    <a:rPr lang="en-US" sz="2400" i="1">
                                      <a:latin typeface="Cambria Math" charset="0"/>
                                    </a:rPr>
                                    <m:t>2</m:t>
                                  </m:r>
                                </m:sub>
                              </m:sSub>
                              <m:f>
                                <m:fPr>
                                  <m:ctrlPr>
                                    <a:rPr lang="en-US" sz="2400" i="1">
                                      <a:latin typeface="Cambria Math" panose="02040503050406030204" pitchFamily="18" charset="0"/>
                                    </a:rPr>
                                  </m:ctrlPr>
                                </m:fPr>
                                <m:num>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num>
                                <m:den>
                                  <m:r>
                                    <a:rPr lang="en-US" sz="2400" i="1">
                                      <a:latin typeface="Cambria Math"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e>
                                  </m:d>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den>
                              </m:f>
                              <m:r>
                                <a:rPr lang="en-US" sz="2400" i="1">
                                  <a:latin typeface="Cambria Math" charset="0"/>
                                </a:rPr>
                                <m:t>,0</m:t>
                              </m:r>
                            </m:e>
                          </m:d>
                        </m:e>
                      </m:func>
                    </m:oMath>
                  </m:oMathPara>
                </a14:m>
                <a:endParaRPr lang="en-US" b="1" dirty="0"/>
              </a:p>
              <a:p>
                <a:pPr lvl="1"/>
                <a:endParaRPr lang="en-US" sz="2000" dirty="0"/>
              </a:p>
              <a:p>
                <a:pPr>
                  <a:buFont typeface="Wingdings" pitchFamily="-65" charset="2"/>
                  <a:buNone/>
                </a:pPr>
                <a:endParaRPr lang="en-US" sz="2400" dirty="0"/>
              </a:p>
              <a:p>
                <a:pPr>
                  <a:buFont typeface="Wingdings" pitchFamily="-65" charset="2"/>
                  <a:buNone/>
                </a:pPr>
                <a:endParaRPr lang="en-US" sz="18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14400" y="1524000"/>
                <a:ext cx="11277600" cy="5105400"/>
              </a:xfrm>
              <a:blipFill>
                <a:blip r:embed="rId3"/>
                <a:stretch>
                  <a:fillRect l="-2025" t="-2481"/>
                </a:stretch>
              </a:blipFill>
            </p:spPr>
            <p:txBody>
              <a:bodyPr/>
              <a:lstStyle/>
              <a:p>
                <a:r>
                  <a:rPr lang="en-US">
                    <a:noFill/>
                  </a:rPr>
                  <a:t> </a:t>
                </a:r>
              </a:p>
            </p:txBody>
          </p:sp>
        </mc:Fallback>
      </mc:AlternateContent>
    </p:spTree>
    <p:extLst>
      <p:ext uri="{BB962C8B-B14F-4D97-AF65-F5344CB8AC3E}">
        <p14:creationId xmlns:p14="http://schemas.microsoft.com/office/powerpoint/2010/main" val="1740247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290310"/>
            <a:ext cx="9448801" cy="742950"/>
          </a:xfrm>
        </p:spPr>
        <p:txBody>
          <a:bodyPr>
            <a:normAutofit fontScale="90000"/>
          </a:bodyPr>
          <a:lstStyle/>
          <a:p>
            <a:r>
              <a:rPr lang="en-US" dirty="0"/>
              <a:t>Computing PPMI on a term-context matrix</a:t>
            </a:r>
          </a:p>
        </p:txBody>
      </p:sp>
      <p:sp>
        <p:nvSpPr>
          <p:cNvPr id="3" name="Content Placeholder 2"/>
          <p:cNvSpPr>
            <a:spLocks noGrp="1"/>
          </p:cNvSpPr>
          <p:nvPr>
            <p:ph idx="1"/>
          </p:nvPr>
        </p:nvSpPr>
        <p:spPr>
          <a:xfrm>
            <a:off x="1066800" y="1421494"/>
            <a:ext cx="11201400" cy="3333750"/>
          </a:xfrm>
        </p:spPr>
        <p:txBody>
          <a:bodyPr>
            <a:normAutofit/>
          </a:bodyPr>
          <a:lstStyle/>
          <a:p>
            <a:r>
              <a:rPr lang="en-US" sz="3600" dirty="0"/>
              <a:t>Matrix </a:t>
            </a:r>
            <a:r>
              <a:rPr lang="en-US" sz="3600" dirty="0">
                <a:latin typeface="Times New Roman"/>
                <a:cs typeface="Times New Roman"/>
              </a:rPr>
              <a:t>F</a:t>
            </a:r>
            <a:r>
              <a:rPr lang="en-US" sz="3600" dirty="0"/>
              <a:t> with </a:t>
            </a:r>
            <a:r>
              <a:rPr lang="en-US" sz="3600" dirty="0">
                <a:latin typeface="Times New Roman"/>
                <a:cs typeface="Times New Roman"/>
              </a:rPr>
              <a:t>W</a:t>
            </a:r>
            <a:r>
              <a:rPr lang="en-US" sz="3600" dirty="0"/>
              <a:t> rows (words) and </a:t>
            </a:r>
            <a:r>
              <a:rPr lang="en-US" sz="3600" dirty="0">
                <a:latin typeface="Times New Roman"/>
                <a:cs typeface="Times New Roman"/>
              </a:rPr>
              <a:t>C</a:t>
            </a:r>
            <a:r>
              <a:rPr lang="en-US" sz="3600" dirty="0"/>
              <a:t> columns (contexts)</a:t>
            </a:r>
          </a:p>
          <a:p>
            <a:r>
              <a:rPr lang="en-US" sz="3600" dirty="0" err="1">
                <a:latin typeface="Times New Roman"/>
                <a:cs typeface="Times New Roman"/>
              </a:rPr>
              <a:t>f</a:t>
            </a:r>
            <a:r>
              <a:rPr lang="en-US" sz="3600" baseline="-25000" dirty="0" err="1">
                <a:latin typeface="Times New Roman"/>
                <a:cs typeface="Times New Roman"/>
              </a:rPr>
              <a:t>ij</a:t>
            </a:r>
            <a:r>
              <a:rPr lang="en-US" sz="3600" dirty="0"/>
              <a:t> is # of times </a:t>
            </a:r>
            <a:r>
              <a:rPr lang="en-US" sz="3600" dirty="0" err="1">
                <a:latin typeface="Times New Roman"/>
                <a:cs typeface="Times New Roman"/>
              </a:rPr>
              <a:t>w</a:t>
            </a:r>
            <a:r>
              <a:rPr lang="en-US" sz="3600" baseline="-25000" dirty="0" err="1">
                <a:latin typeface="Times New Roman"/>
                <a:cs typeface="Times New Roman"/>
              </a:rPr>
              <a:t>i</a:t>
            </a:r>
            <a:r>
              <a:rPr lang="en-US" sz="3600" dirty="0"/>
              <a:t> occurs in context </a:t>
            </a:r>
            <a:r>
              <a:rPr lang="en-US" sz="3600" dirty="0" err="1">
                <a:latin typeface="Times New Roman"/>
                <a:cs typeface="Times New Roman"/>
              </a:rPr>
              <a:t>c</a:t>
            </a:r>
            <a:r>
              <a:rPr lang="en-US" sz="3600" baseline="-25000" dirty="0" err="1">
                <a:latin typeface="Times New Roman"/>
                <a:cs typeface="Times New Roman"/>
              </a:rPr>
              <a:t>j</a:t>
            </a:r>
            <a:endParaRPr lang="en-US" sz="3600" baseline="-25000" dirty="0">
              <a:latin typeface="Times New Roman"/>
              <a:cs typeface="Times New Roman"/>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70</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rcRect/>
          <a:stretch/>
        </p:blipFill>
        <p:spPr>
          <a:xfrm>
            <a:off x="5690657" y="3084287"/>
            <a:ext cx="6531014" cy="1549399"/>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510754240"/>
              </p:ext>
            </p:extLst>
          </p:nvPr>
        </p:nvGraphicFramePr>
        <p:xfrm>
          <a:off x="685800" y="3429000"/>
          <a:ext cx="1397907" cy="1168400"/>
        </p:xfrm>
        <a:graphic>
          <a:graphicData uri="http://schemas.openxmlformats.org/presentationml/2006/ole">
            <mc:AlternateContent xmlns:mc="http://schemas.openxmlformats.org/markup-compatibility/2006">
              <mc:Choice xmlns:v="urn:schemas-microsoft-com:vml" Requires="v">
                <p:oleObj name="Equation" r:id="rId3" imgW="850900" imgH="711200" progId="Equation.3">
                  <p:embed/>
                </p:oleObj>
              </mc:Choice>
              <mc:Fallback>
                <p:oleObj name="Equation" r:id="rId3" imgW="850900" imgH="711200" progId="Equation.3">
                  <p:embed/>
                  <p:pic>
                    <p:nvPicPr>
                      <p:cNvPr id="6" name="Object 5"/>
                      <p:cNvPicPr/>
                      <p:nvPr/>
                    </p:nvPicPr>
                    <p:blipFill>
                      <a:blip r:embed="rId4"/>
                      <a:stretch>
                        <a:fillRect/>
                      </a:stretch>
                    </p:blipFill>
                    <p:spPr>
                      <a:xfrm>
                        <a:off x="685800" y="3429000"/>
                        <a:ext cx="1397907" cy="1168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549170610"/>
              </p:ext>
            </p:extLst>
          </p:nvPr>
        </p:nvGraphicFramePr>
        <p:xfrm>
          <a:off x="2275872" y="3048000"/>
          <a:ext cx="1418771" cy="1627414"/>
        </p:xfrm>
        <a:graphic>
          <a:graphicData uri="http://schemas.openxmlformats.org/presentationml/2006/ole">
            <mc:AlternateContent xmlns:mc="http://schemas.openxmlformats.org/markup-compatibility/2006">
              <mc:Choice xmlns:v="urn:schemas-microsoft-com:vml" Requires="v">
                <p:oleObj name="Equation" r:id="rId5" imgW="863600" imgH="990600" progId="Equation.3">
                  <p:embed/>
                </p:oleObj>
              </mc:Choice>
              <mc:Fallback>
                <p:oleObj name="Equation" r:id="rId5" imgW="863600" imgH="990600" progId="Equation.3">
                  <p:embed/>
                  <p:pic>
                    <p:nvPicPr>
                      <p:cNvPr id="7" name="Object 6"/>
                      <p:cNvPicPr/>
                      <p:nvPr/>
                    </p:nvPicPr>
                    <p:blipFill>
                      <a:blip r:embed="rId6"/>
                      <a:stretch>
                        <a:fillRect/>
                      </a:stretch>
                    </p:blipFill>
                    <p:spPr>
                      <a:xfrm>
                        <a:off x="2275872" y="3048000"/>
                        <a:ext cx="1418771" cy="1627414"/>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414999222"/>
              </p:ext>
            </p:extLst>
          </p:nvPr>
        </p:nvGraphicFramePr>
        <p:xfrm>
          <a:off x="3962400" y="3048000"/>
          <a:ext cx="1460500" cy="1585686"/>
        </p:xfrm>
        <a:graphic>
          <a:graphicData uri="http://schemas.openxmlformats.org/presentationml/2006/ole">
            <mc:AlternateContent xmlns:mc="http://schemas.openxmlformats.org/markup-compatibility/2006">
              <mc:Choice xmlns:v="urn:schemas-microsoft-com:vml" Requires="v">
                <p:oleObj name="Equation" r:id="rId7" imgW="889000" imgH="965200" progId="Equation.3">
                  <p:embed/>
                </p:oleObj>
              </mc:Choice>
              <mc:Fallback>
                <p:oleObj name="Equation" r:id="rId7" imgW="889000" imgH="965200" progId="Equation.3">
                  <p:embed/>
                  <p:pic>
                    <p:nvPicPr>
                      <p:cNvPr id="9" name="Object 8"/>
                      <p:cNvPicPr/>
                      <p:nvPr/>
                    </p:nvPicPr>
                    <p:blipFill>
                      <a:blip r:embed="rId8"/>
                      <a:stretch>
                        <a:fillRect/>
                      </a:stretch>
                    </p:blipFill>
                    <p:spPr>
                      <a:xfrm>
                        <a:off x="3962400" y="3048000"/>
                        <a:ext cx="1460500" cy="1585686"/>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56806547"/>
              </p:ext>
            </p:extLst>
          </p:nvPr>
        </p:nvGraphicFramePr>
        <p:xfrm>
          <a:off x="990600" y="5130800"/>
          <a:ext cx="2570544" cy="1041400"/>
        </p:xfrm>
        <a:graphic>
          <a:graphicData uri="http://schemas.openxmlformats.org/presentationml/2006/ole">
            <mc:AlternateContent xmlns:mc="http://schemas.openxmlformats.org/markup-compatibility/2006">
              <mc:Choice xmlns:v="urn:schemas-microsoft-com:vml" Requires="v">
                <p:oleObj name="Equation" r:id="rId9" imgW="1130300" imgH="457200" progId="Equation.3">
                  <p:embed/>
                </p:oleObj>
              </mc:Choice>
              <mc:Fallback>
                <p:oleObj name="Equation" r:id="rId9" imgW="1130300" imgH="457200" progId="Equation.3">
                  <p:embed/>
                  <p:pic>
                    <p:nvPicPr>
                      <p:cNvPr id="10" name="Object 9"/>
                      <p:cNvPicPr/>
                      <p:nvPr/>
                    </p:nvPicPr>
                    <p:blipFill>
                      <a:blip r:embed="rId10"/>
                      <a:stretch>
                        <a:fillRect/>
                      </a:stretch>
                    </p:blipFill>
                    <p:spPr>
                      <a:xfrm>
                        <a:off x="990600" y="5130800"/>
                        <a:ext cx="2570544" cy="10414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264124493"/>
              </p:ext>
            </p:extLst>
          </p:nvPr>
        </p:nvGraphicFramePr>
        <p:xfrm>
          <a:off x="4223267" y="5029736"/>
          <a:ext cx="4420456" cy="1243528"/>
        </p:xfrm>
        <a:graphic>
          <a:graphicData uri="http://schemas.openxmlformats.org/presentationml/2006/ole">
            <mc:AlternateContent xmlns:mc="http://schemas.openxmlformats.org/markup-compatibility/2006">
              <mc:Choice xmlns:v="urn:schemas-microsoft-com:vml" Requires="v">
                <p:oleObj name="Equation" r:id="rId11" imgW="1943100" imgH="546100" progId="Equation.3">
                  <p:embed/>
                </p:oleObj>
              </mc:Choice>
              <mc:Fallback>
                <p:oleObj name="Equation" r:id="rId11" imgW="1943100" imgH="546100" progId="Equation.3">
                  <p:embed/>
                  <p:pic>
                    <p:nvPicPr>
                      <p:cNvPr id="11" name="Object 10"/>
                      <p:cNvPicPr/>
                      <p:nvPr/>
                    </p:nvPicPr>
                    <p:blipFill>
                      <a:blip r:embed="rId12"/>
                      <a:stretch>
                        <a:fillRect/>
                      </a:stretch>
                    </p:blipFill>
                    <p:spPr>
                      <a:xfrm>
                        <a:off x="4223267" y="5029736"/>
                        <a:ext cx="4420456" cy="1243528"/>
                      </a:xfrm>
                      <a:prstGeom prst="rect">
                        <a:avLst/>
                      </a:prstGeom>
                    </p:spPr>
                  </p:pic>
                </p:oleObj>
              </mc:Fallback>
            </mc:AlternateContent>
          </a:graphicData>
        </a:graphic>
      </p:graphicFrame>
    </p:spTree>
    <p:extLst>
      <p:ext uri="{BB962C8B-B14F-4D97-AF65-F5344CB8AC3E}">
        <p14:creationId xmlns:p14="http://schemas.microsoft.com/office/powerpoint/2010/main" val="98949790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95600"/>
            <a:ext cx="3124200" cy="1295400"/>
          </a:xfrm>
        </p:spPr>
        <p:txBody>
          <a:bodyPr>
            <a:normAutofit fontScale="55000" lnSpcReduction="20000"/>
          </a:bodyPr>
          <a:lstStyle/>
          <a:p>
            <a:pPr marL="0" indent="0"/>
            <a:r>
              <a:rPr lang="en-US" dirty="0"/>
              <a:t>p(w=</a:t>
            </a:r>
            <a:r>
              <a:rPr lang="en-US" dirty="0" err="1"/>
              <a:t>information,c</a:t>
            </a:r>
            <a:r>
              <a:rPr lang="en-US" dirty="0"/>
              <a:t>=data) = </a:t>
            </a:r>
          </a:p>
          <a:p>
            <a:pPr marL="0" indent="0"/>
            <a:r>
              <a:rPr lang="en-US" dirty="0"/>
              <a:t>p(w=information) =</a:t>
            </a:r>
          </a:p>
          <a:p>
            <a:pPr marL="0" indent="0"/>
            <a:r>
              <a:rPr lang="en-US" dirty="0"/>
              <a:t>p(c=data) =</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71</a:t>
            </a:fld>
            <a:endParaRPr lang="en-US" dirty="0"/>
          </a:p>
        </p:txBody>
      </p:sp>
      <p:sp>
        <p:nvSpPr>
          <p:cNvPr id="8" name="TextBox 7"/>
          <p:cNvSpPr txBox="1"/>
          <p:nvPr/>
        </p:nvSpPr>
        <p:spPr>
          <a:xfrm>
            <a:off x="5070923" y="2819400"/>
            <a:ext cx="878767" cy="369332"/>
          </a:xfrm>
          <a:prstGeom prst="rect">
            <a:avLst/>
          </a:prstGeom>
          <a:noFill/>
        </p:spPr>
        <p:txBody>
          <a:bodyPr wrap="none" rtlCol="0">
            <a:spAutoFit/>
          </a:bodyPr>
          <a:lstStyle/>
          <a:p>
            <a:r>
              <a:rPr lang="en-US" dirty="0"/>
              <a:t>= .3399</a:t>
            </a:r>
          </a:p>
        </p:txBody>
      </p:sp>
      <p:sp>
        <p:nvSpPr>
          <p:cNvPr id="9" name="TextBox 8"/>
          <p:cNvSpPr txBox="1"/>
          <p:nvPr/>
        </p:nvSpPr>
        <p:spPr>
          <a:xfrm>
            <a:off x="3700229" y="2818935"/>
            <a:ext cx="1444626" cy="369332"/>
          </a:xfrm>
          <a:prstGeom prst="rect">
            <a:avLst/>
          </a:prstGeom>
          <a:noFill/>
        </p:spPr>
        <p:txBody>
          <a:bodyPr wrap="none" rtlCol="0">
            <a:spAutoFit/>
          </a:bodyPr>
          <a:lstStyle/>
          <a:p>
            <a:r>
              <a:rPr lang="en-US" dirty="0"/>
              <a:t>3982/111716</a:t>
            </a:r>
          </a:p>
        </p:txBody>
      </p:sp>
      <p:sp>
        <p:nvSpPr>
          <p:cNvPr id="10" name="TextBox 9"/>
          <p:cNvSpPr txBox="1"/>
          <p:nvPr/>
        </p:nvSpPr>
        <p:spPr>
          <a:xfrm>
            <a:off x="3091992" y="3212068"/>
            <a:ext cx="1327608" cy="369332"/>
          </a:xfrm>
          <a:prstGeom prst="rect">
            <a:avLst/>
          </a:prstGeom>
          <a:noFill/>
        </p:spPr>
        <p:txBody>
          <a:bodyPr wrap="none" rtlCol="0">
            <a:spAutoFit/>
          </a:bodyPr>
          <a:lstStyle/>
          <a:p>
            <a:r>
              <a:rPr lang="en-US" dirty="0"/>
              <a:t>7703/11716</a:t>
            </a:r>
          </a:p>
        </p:txBody>
      </p:sp>
      <p:sp>
        <p:nvSpPr>
          <p:cNvPr id="11" name="TextBox 10"/>
          <p:cNvSpPr txBox="1"/>
          <p:nvPr/>
        </p:nvSpPr>
        <p:spPr>
          <a:xfrm>
            <a:off x="4385123" y="3185630"/>
            <a:ext cx="878767" cy="369332"/>
          </a:xfrm>
          <a:prstGeom prst="rect">
            <a:avLst/>
          </a:prstGeom>
          <a:noFill/>
        </p:spPr>
        <p:txBody>
          <a:bodyPr wrap="none" rtlCol="0">
            <a:spAutoFit/>
          </a:bodyPr>
          <a:lstStyle/>
          <a:p>
            <a:r>
              <a:rPr lang="en-US" dirty="0"/>
              <a:t>= .6575</a:t>
            </a:r>
          </a:p>
        </p:txBody>
      </p:sp>
      <p:sp>
        <p:nvSpPr>
          <p:cNvPr id="12" name="TextBox 11"/>
          <p:cNvSpPr txBox="1"/>
          <p:nvPr/>
        </p:nvSpPr>
        <p:spPr>
          <a:xfrm>
            <a:off x="2022923" y="3642830"/>
            <a:ext cx="1327608" cy="369332"/>
          </a:xfrm>
          <a:prstGeom prst="rect">
            <a:avLst/>
          </a:prstGeom>
          <a:noFill/>
        </p:spPr>
        <p:txBody>
          <a:bodyPr wrap="none" rtlCol="0">
            <a:spAutoFit/>
          </a:bodyPr>
          <a:lstStyle/>
          <a:p>
            <a:r>
              <a:rPr lang="en-US" dirty="0"/>
              <a:t>5673/11716</a:t>
            </a:r>
          </a:p>
        </p:txBody>
      </p:sp>
      <p:sp>
        <p:nvSpPr>
          <p:cNvPr id="13" name="TextBox 12"/>
          <p:cNvSpPr txBox="1"/>
          <p:nvPr/>
        </p:nvSpPr>
        <p:spPr>
          <a:xfrm>
            <a:off x="3379754" y="3642830"/>
            <a:ext cx="1551803" cy="369332"/>
          </a:xfrm>
          <a:prstGeom prst="rect">
            <a:avLst/>
          </a:prstGeom>
          <a:noFill/>
        </p:spPr>
        <p:txBody>
          <a:bodyPr wrap="square" rtlCol="0">
            <a:spAutoFit/>
          </a:bodyPr>
          <a:lstStyle/>
          <a:p>
            <a:r>
              <a:rPr lang="en-US" dirty="0"/>
              <a:t>= .4842</a:t>
            </a:r>
          </a:p>
        </p:txBody>
      </p:sp>
      <p:graphicFrame>
        <p:nvGraphicFramePr>
          <p:cNvPr id="14" name="Object 13"/>
          <p:cNvGraphicFramePr>
            <a:graphicFrameLocks noChangeAspect="1"/>
          </p:cNvGraphicFramePr>
          <p:nvPr>
            <p:extLst>
              <p:ext uri="{D42A27DB-BD31-4B8C-83A1-F6EECF244321}">
                <p14:modId xmlns:p14="http://schemas.microsoft.com/office/powerpoint/2010/main" val="3004259257"/>
              </p:ext>
            </p:extLst>
          </p:nvPr>
        </p:nvGraphicFramePr>
        <p:xfrm>
          <a:off x="990600" y="632459"/>
          <a:ext cx="1981202" cy="1655931"/>
        </p:xfrm>
        <a:graphic>
          <a:graphicData uri="http://schemas.openxmlformats.org/presentationml/2006/ole">
            <mc:AlternateContent xmlns:mc="http://schemas.openxmlformats.org/markup-compatibility/2006">
              <mc:Choice xmlns:v="urn:schemas-microsoft-com:vml" Requires="v">
                <p:oleObj name="Equation" r:id="rId2" imgW="850900" imgH="711200" progId="Equation.3">
                  <p:embed/>
                </p:oleObj>
              </mc:Choice>
              <mc:Fallback>
                <p:oleObj name="Equation" r:id="rId2" imgW="850900" imgH="711200" progId="Equation.3">
                  <p:embed/>
                  <p:pic>
                    <p:nvPicPr>
                      <p:cNvPr id="14" name="Object 13"/>
                      <p:cNvPicPr/>
                      <p:nvPr/>
                    </p:nvPicPr>
                    <p:blipFill>
                      <a:blip r:embed="rId3"/>
                      <a:stretch>
                        <a:fillRect/>
                      </a:stretch>
                    </p:blipFill>
                    <p:spPr>
                      <a:xfrm>
                        <a:off x="990600" y="632459"/>
                        <a:ext cx="1981202" cy="1655931"/>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2340150165"/>
              </p:ext>
            </p:extLst>
          </p:nvPr>
        </p:nvGraphicFramePr>
        <p:xfrm>
          <a:off x="6725882" y="2631592"/>
          <a:ext cx="1631583" cy="1295400"/>
        </p:xfrm>
        <a:graphic>
          <a:graphicData uri="http://schemas.openxmlformats.org/presentationml/2006/ole">
            <mc:AlternateContent xmlns:mc="http://schemas.openxmlformats.org/markup-compatibility/2006">
              <mc:Choice xmlns:v="urn:schemas-microsoft-com:vml" Requires="v">
                <p:oleObj name="Equation" r:id="rId4" imgW="863600" imgH="685800" progId="Equation.3">
                  <p:embed/>
                </p:oleObj>
              </mc:Choice>
              <mc:Fallback>
                <p:oleObj name="Equation" r:id="rId4" imgW="863600" imgH="685800" progId="Equation.3">
                  <p:embed/>
                  <p:pic>
                    <p:nvPicPr>
                      <p:cNvPr id="15" name="Object 14"/>
                      <p:cNvPicPr/>
                      <p:nvPr/>
                    </p:nvPicPr>
                    <p:blipFill>
                      <a:blip r:embed="rId5"/>
                      <a:stretch>
                        <a:fillRect/>
                      </a:stretch>
                    </p:blipFill>
                    <p:spPr>
                      <a:xfrm>
                        <a:off x="6725882" y="2631592"/>
                        <a:ext cx="1631583" cy="1295400"/>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4230613904"/>
              </p:ext>
            </p:extLst>
          </p:nvPr>
        </p:nvGraphicFramePr>
        <p:xfrm>
          <a:off x="8957311" y="2686128"/>
          <a:ext cx="1599162" cy="1259432"/>
        </p:xfrm>
        <a:graphic>
          <a:graphicData uri="http://schemas.openxmlformats.org/presentationml/2006/ole">
            <mc:AlternateContent xmlns:mc="http://schemas.openxmlformats.org/markup-compatibility/2006">
              <mc:Choice xmlns:v="urn:schemas-microsoft-com:vml" Requires="v">
                <p:oleObj name="Equation" r:id="rId6" imgW="838200" imgH="660400" progId="Equation.3">
                  <p:embed/>
                </p:oleObj>
              </mc:Choice>
              <mc:Fallback>
                <p:oleObj name="Equation" r:id="rId6" imgW="838200" imgH="660400" progId="Equation.3">
                  <p:embed/>
                  <p:pic>
                    <p:nvPicPr>
                      <p:cNvPr id="16" name="Object 15"/>
                      <p:cNvPicPr/>
                      <p:nvPr/>
                    </p:nvPicPr>
                    <p:blipFill>
                      <a:blip r:embed="rId7"/>
                      <a:stretch>
                        <a:fillRect/>
                      </a:stretch>
                    </p:blipFill>
                    <p:spPr>
                      <a:xfrm>
                        <a:off x="8957311" y="2686128"/>
                        <a:ext cx="1599162" cy="1259432"/>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46E56493-5061-CC40-8AAD-4E4A6D7DB93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91816" y="294248"/>
            <a:ext cx="7574907" cy="1797050"/>
          </a:xfrm>
          <a:prstGeom prst="rect">
            <a:avLst/>
          </a:prstGeom>
        </p:spPr>
      </p:pic>
      <p:pic>
        <p:nvPicPr>
          <p:cNvPr id="18" name="Picture 17">
            <a:extLst>
              <a:ext uri="{FF2B5EF4-FFF2-40B4-BE49-F238E27FC236}">
                <a16:creationId xmlns:a16="http://schemas.microsoft.com/office/drawing/2014/main" id="{05D2D9A6-F9EF-DD4A-9086-E79EE061FDD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09800" y="4394200"/>
            <a:ext cx="8483600" cy="2235200"/>
          </a:xfrm>
          <a:prstGeom prst="rect">
            <a:avLst/>
          </a:prstGeom>
        </p:spPr>
      </p:pic>
    </p:spTree>
    <p:extLst>
      <p:ext uri="{BB962C8B-B14F-4D97-AF65-F5344CB8AC3E}">
        <p14:creationId xmlns:p14="http://schemas.microsoft.com/office/powerpoint/2010/main" val="389680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0F35DC5-7E65-8247-99AB-4E984F8A921E}" type="slidenum">
              <a:rPr lang="en-US" smtClean="0"/>
              <a:pPr/>
              <a:t>72</a:t>
            </a:fld>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3121526325"/>
              </p:ext>
            </p:extLst>
          </p:nvPr>
        </p:nvGraphicFramePr>
        <p:xfrm>
          <a:off x="457200" y="791151"/>
          <a:ext cx="2828389" cy="1144420"/>
        </p:xfrm>
        <a:graphic>
          <a:graphicData uri="http://schemas.openxmlformats.org/presentationml/2006/ole">
            <mc:AlternateContent xmlns:mc="http://schemas.openxmlformats.org/markup-compatibility/2006">
              <mc:Choice xmlns:v="urn:schemas-microsoft-com:vml" Requires="v">
                <p:oleObj name="Equation" r:id="rId2" imgW="1130300" imgH="457200" progId="Equation.3">
                  <p:embed/>
                </p:oleObj>
              </mc:Choice>
              <mc:Fallback>
                <p:oleObj name="Equation" r:id="rId2" imgW="1130300" imgH="457200" progId="Equation.3">
                  <p:embed/>
                  <p:pic>
                    <p:nvPicPr>
                      <p:cNvPr id="8" name="Object 7"/>
                      <p:cNvPicPr/>
                      <p:nvPr/>
                    </p:nvPicPr>
                    <p:blipFill>
                      <a:blip r:embed="rId3"/>
                      <a:stretch>
                        <a:fillRect/>
                      </a:stretch>
                    </p:blipFill>
                    <p:spPr>
                      <a:xfrm>
                        <a:off x="457200" y="791151"/>
                        <a:ext cx="2828389" cy="1144420"/>
                      </a:xfrm>
                      <a:prstGeom prst="rect">
                        <a:avLst/>
                      </a:prstGeom>
                    </p:spPr>
                  </p:pic>
                </p:oleObj>
              </mc:Fallback>
            </mc:AlternateContent>
          </a:graphicData>
        </a:graphic>
      </p:graphicFrame>
      <p:sp>
        <p:nvSpPr>
          <p:cNvPr id="9" name="Content Placeholder 8"/>
          <p:cNvSpPr>
            <a:spLocks noGrp="1"/>
          </p:cNvSpPr>
          <p:nvPr>
            <p:ph idx="1"/>
          </p:nvPr>
        </p:nvSpPr>
        <p:spPr>
          <a:xfrm>
            <a:off x="457200" y="3263900"/>
            <a:ext cx="4762499" cy="609600"/>
          </a:xfrm>
        </p:spPr>
        <p:txBody>
          <a:bodyPr>
            <a:noAutofit/>
          </a:bodyPr>
          <a:lstStyle/>
          <a:p>
            <a:r>
              <a:rPr lang="en-US" sz="3000" dirty="0" err="1"/>
              <a:t>pmi</a:t>
            </a:r>
            <a:r>
              <a:rPr lang="en-US" sz="3000" dirty="0"/>
              <a:t>(</a:t>
            </a:r>
            <a:r>
              <a:rPr lang="en-US" sz="3000" dirty="0" err="1"/>
              <a:t>information,data</a:t>
            </a:r>
            <a:r>
              <a:rPr lang="en-US" sz="3000" dirty="0"/>
              <a:t>) = log</a:t>
            </a:r>
            <a:r>
              <a:rPr lang="en-US" sz="3000" baseline="-25000" dirty="0"/>
              <a:t>2</a:t>
            </a:r>
            <a:r>
              <a:rPr lang="en-US" sz="3000" dirty="0"/>
              <a:t> (</a:t>
            </a:r>
          </a:p>
        </p:txBody>
      </p:sp>
      <p:sp>
        <p:nvSpPr>
          <p:cNvPr id="12" name="Content Placeholder 8"/>
          <p:cNvSpPr txBox="1">
            <a:spLocks/>
          </p:cNvSpPr>
          <p:nvPr/>
        </p:nvSpPr>
        <p:spPr bwMode="auto">
          <a:xfrm>
            <a:off x="4953000" y="3200400"/>
            <a:ext cx="16764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.3399 /</a:t>
            </a:r>
          </a:p>
        </p:txBody>
      </p:sp>
      <p:sp>
        <p:nvSpPr>
          <p:cNvPr id="13" name="Content Placeholder 8"/>
          <p:cNvSpPr txBox="1">
            <a:spLocks/>
          </p:cNvSpPr>
          <p:nvPr/>
        </p:nvSpPr>
        <p:spPr bwMode="auto">
          <a:xfrm>
            <a:off x="6239154" y="3200400"/>
            <a:ext cx="2828645"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(.6575*.4842) )</a:t>
            </a:r>
          </a:p>
        </p:txBody>
      </p:sp>
      <p:sp>
        <p:nvSpPr>
          <p:cNvPr id="14" name="Content Placeholder 8"/>
          <p:cNvSpPr txBox="1">
            <a:spLocks/>
          </p:cNvSpPr>
          <p:nvPr/>
        </p:nvSpPr>
        <p:spPr bwMode="auto">
          <a:xfrm>
            <a:off x="8589989" y="3200400"/>
            <a:ext cx="2306611"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 = .0944</a:t>
            </a:r>
          </a:p>
        </p:txBody>
      </p:sp>
      <p:pic>
        <p:nvPicPr>
          <p:cNvPr id="15" name="Picture 14">
            <a:extLst>
              <a:ext uri="{FF2B5EF4-FFF2-40B4-BE49-F238E27FC236}">
                <a16:creationId xmlns:a16="http://schemas.microsoft.com/office/drawing/2014/main" id="{39154094-ECC3-B44A-AF53-11ABF1AC1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4974" y="288322"/>
            <a:ext cx="8160522" cy="2150078"/>
          </a:xfrm>
          <a:prstGeom prst="rect">
            <a:avLst/>
          </a:prstGeom>
        </p:spPr>
      </p:pic>
      <p:pic>
        <p:nvPicPr>
          <p:cNvPr id="5" name="Picture 4">
            <a:extLst>
              <a:ext uri="{FF2B5EF4-FFF2-40B4-BE49-F238E27FC236}">
                <a16:creationId xmlns:a16="http://schemas.microsoft.com/office/drawing/2014/main" id="{5219A392-45AB-1C44-9648-0390F10A03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9514" y="4809714"/>
            <a:ext cx="10396102" cy="1727449"/>
          </a:xfrm>
          <a:prstGeom prst="rect">
            <a:avLst/>
          </a:prstGeom>
        </p:spPr>
      </p:pic>
      <p:sp>
        <p:nvSpPr>
          <p:cNvPr id="6" name="TextBox 5">
            <a:extLst>
              <a:ext uri="{FF2B5EF4-FFF2-40B4-BE49-F238E27FC236}">
                <a16:creationId xmlns:a16="http://schemas.microsoft.com/office/drawing/2014/main" id="{E77C272B-C078-9749-84D5-5B6C644D4542}"/>
              </a:ext>
            </a:extLst>
          </p:cNvPr>
          <p:cNvSpPr txBox="1"/>
          <p:nvPr/>
        </p:nvSpPr>
        <p:spPr>
          <a:xfrm>
            <a:off x="539165" y="4046990"/>
            <a:ext cx="7680629" cy="553998"/>
          </a:xfrm>
          <a:prstGeom prst="rect">
            <a:avLst/>
          </a:prstGeom>
          <a:noFill/>
        </p:spPr>
        <p:txBody>
          <a:bodyPr wrap="none" rtlCol="0">
            <a:spAutoFit/>
          </a:bodyPr>
          <a:lstStyle/>
          <a:p>
            <a:r>
              <a:rPr lang="en-US" sz="3000" dirty="0"/>
              <a:t>Resulting PPMI matrix (negatives replaced by 0) </a:t>
            </a:r>
          </a:p>
        </p:txBody>
      </p:sp>
    </p:spTree>
    <p:extLst>
      <p:ext uri="{BB962C8B-B14F-4D97-AF65-F5344CB8AC3E}">
        <p14:creationId xmlns:p14="http://schemas.microsoft.com/office/powerpoint/2010/main" val="39464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2" grpId="0"/>
      <p:bldP spid="13" grpId="0"/>
      <p:bldP spid="14"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Weighting PMI</a:t>
            </a:r>
          </a:p>
        </p:txBody>
      </p:sp>
      <p:sp>
        <p:nvSpPr>
          <p:cNvPr id="3" name="Content Placeholder 2"/>
          <p:cNvSpPr>
            <a:spLocks noGrp="1"/>
          </p:cNvSpPr>
          <p:nvPr>
            <p:ph idx="1"/>
          </p:nvPr>
        </p:nvSpPr>
        <p:spPr/>
        <p:txBody>
          <a:bodyPr/>
          <a:lstStyle/>
          <a:p>
            <a:r>
              <a:rPr lang="en-US" sz="3600" dirty="0"/>
              <a:t>PMI is biased toward infrequent events</a:t>
            </a:r>
          </a:p>
          <a:p>
            <a:pPr lvl="1"/>
            <a:r>
              <a:rPr lang="en-US" dirty="0"/>
              <a:t>Very rare words have very high PMI values</a:t>
            </a:r>
          </a:p>
          <a:p>
            <a:r>
              <a:rPr lang="en-US" sz="3600" dirty="0"/>
              <a:t>Two solutions:</a:t>
            </a:r>
          </a:p>
          <a:p>
            <a:pPr lvl="1"/>
            <a:r>
              <a:rPr lang="en-US" dirty="0"/>
              <a:t>Give rare words slightly higher probabilities</a:t>
            </a:r>
          </a:p>
          <a:p>
            <a:pPr lvl="1"/>
            <a:r>
              <a:rPr lang="en-US" dirty="0"/>
              <a:t>Use add-one smoothing (which has a similar effect)</a:t>
            </a:r>
          </a:p>
          <a:p>
            <a:pPr lvl="1"/>
            <a:endParaRPr lang="en-US" dirty="0"/>
          </a:p>
          <a:p>
            <a:endParaRPr lang="en-US" sz="2800"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73</a:t>
            </a:fld>
            <a:endParaRPr lang="en-US"/>
          </a:p>
        </p:txBody>
      </p:sp>
    </p:spTree>
    <p:extLst>
      <p:ext uri="{BB962C8B-B14F-4D97-AF65-F5344CB8AC3E}">
        <p14:creationId xmlns:p14="http://schemas.microsoft.com/office/powerpoint/2010/main" val="165904538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5774"/>
            <a:ext cx="11300740" cy="895350"/>
          </a:xfrm>
        </p:spPr>
        <p:txBody>
          <a:bodyPr>
            <a:noAutofit/>
          </a:bodyPr>
          <a:lstStyle/>
          <a:p>
            <a:r>
              <a:rPr lang="en-US" sz="4400" dirty="0"/>
              <a:t>Weighting PMI: Giving rare context words slightly higher probability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92670" y="1633414"/>
                <a:ext cx="10287000" cy="5224586"/>
              </a:xfrm>
            </p:spPr>
            <p:txBody>
              <a:bodyPr>
                <a:normAutofit/>
              </a:bodyPr>
              <a:lstStyle/>
              <a:p>
                <a:r>
                  <a:rPr lang="en-US" sz="3200" dirty="0"/>
                  <a:t>Raise the context probabilities to </a:t>
                </a:r>
                <a14:m>
                  <m:oMath xmlns:m="http://schemas.openxmlformats.org/officeDocument/2006/math">
                    <m:r>
                      <a:rPr lang="en-US" sz="3200" i="1">
                        <a:latin typeface="Cambria Math" charset="0"/>
                        <a:ea typeface="Cambria Math" charset="0"/>
                        <a:cs typeface="Cambria Math" charset="0"/>
                      </a:rPr>
                      <m:t>𝛼</m:t>
                    </m:r>
                    <m:r>
                      <a:rPr lang="en-US" sz="3200" i="1">
                        <a:latin typeface="Cambria Math" charset="0"/>
                        <a:ea typeface="Cambria Math" charset="0"/>
                        <a:cs typeface="Cambria Math" charset="0"/>
                      </a:rPr>
                      <m:t>=0.75</m:t>
                    </m:r>
                  </m:oMath>
                </a14:m>
                <a:r>
                  <a:rPr lang="en-US" sz="3200" dirty="0"/>
                  <a:t>:</a:t>
                </a:r>
              </a:p>
              <a:p>
                <a:endParaRPr lang="en-US" sz="3200" dirty="0"/>
              </a:p>
              <a:p>
                <a:endParaRPr lang="en-US" sz="3200" dirty="0"/>
              </a:p>
              <a:p>
                <a:endParaRPr lang="en-US" sz="1200" dirty="0"/>
              </a:p>
              <a:p>
                <a:endParaRPr lang="en-US" sz="3200" dirty="0"/>
              </a:p>
              <a:p>
                <a:r>
                  <a:rPr lang="en-US" sz="3200" dirty="0"/>
                  <a:t>This helps because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r>
                      <a:rPr lang="en-US" sz="3200" i="1">
                        <a:latin typeface="Cambria Math" charset="0"/>
                        <a:ea typeface="Cambria Math" charset="0"/>
                        <a:cs typeface="Cambria Math" charset="0"/>
                      </a:rPr>
                      <m:t>&gt;</m:t>
                    </m:r>
                    <m:r>
                      <a:rPr lang="en-US" sz="3200" i="1">
                        <a:latin typeface="Cambria Math" charset="0"/>
                        <a:ea typeface="Cambria Math" charset="0"/>
                        <a:cs typeface="Cambria Math" charset="0"/>
                      </a:rPr>
                      <m:t>𝑃</m:t>
                    </m:r>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oMath>
                </a14:m>
                <a:r>
                  <a:rPr lang="en-US" sz="3200" dirty="0"/>
                  <a:t> for rare </a:t>
                </a:r>
                <a:r>
                  <a:rPr lang="en-US" sz="3200" i="1" dirty="0"/>
                  <a:t>c</a:t>
                </a:r>
              </a:p>
              <a:p>
                <a:r>
                  <a:rPr lang="en-US" sz="3200" dirty="0"/>
                  <a:t>Consider two events, P(a) = .99 and P(b)=.01</a:t>
                </a:r>
              </a:p>
              <a:p>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b="0" i="1" dirty="0" smtClean="0">
                            <a:latin typeface="Cambria Math" panose="02040503050406030204" pitchFamily="18" charset="0"/>
                            <a:ea typeface="Cambria Math" charset="0"/>
                            <a:cs typeface="Cambria Math" charset="0"/>
                          </a:rPr>
                          <m:t>     </m:t>
                        </m:r>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𝑎</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=.97</m:t>
                    </m:r>
                  </m:oMath>
                </a14:m>
                <a:r>
                  <a:rPr lang="en-US" sz="3200" dirty="0"/>
                  <a:t>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𝑏</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=.03</m:t>
                    </m:r>
                  </m:oMath>
                </a14:m>
                <a:endParaRPr lang="en-US" sz="3200" dirty="0"/>
              </a:p>
              <a:p>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92670" y="1633414"/>
                <a:ext cx="10287000" cy="5224586"/>
              </a:xfrm>
              <a:blipFill>
                <a:blip r:embed="rId2"/>
                <a:stretch>
                  <a:fillRect l="-2469" t="-2427"/>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10F35DC5-7E65-8247-99AB-4E984F8A921E}" type="slidenum">
              <a:rPr lang="en-US" sz="1100" smtClean="0"/>
              <a:pPr/>
              <a:t>74</a:t>
            </a:fld>
            <a:endParaRPr lang="en-US" sz="11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2286000"/>
            <a:ext cx="5335405" cy="1884963"/>
          </a:xfrm>
          <a:prstGeom prst="rect">
            <a:avLst/>
          </a:prstGeom>
        </p:spPr>
      </p:pic>
    </p:spTree>
    <p:extLst>
      <p:ext uri="{BB962C8B-B14F-4D97-AF65-F5344CB8AC3E}">
        <p14:creationId xmlns:p14="http://schemas.microsoft.com/office/powerpoint/2010/main" val="956084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41149</TotalTime>
  <Words>10644</Words>
  <Application>Microsoft Office PowerPoint</Application>
  <PresentationFormat>Widescreen</PresentationFormat>
  <Paragraphs>895</Paragraphs>
  <Slides>74</Slides>
  <Notes>54</Notes>
  <HiddenSlides>0</HiddenSlides>
  <MMClips>0</MMClips>
  <ScaleCrop>false</ScaleCrop>
  <HeadingPairs>
    <vt:vector size="4" baseType="variant">
      <vt:variant>
        <vt:lpstr>Theme</vt:lpstr>
      </vt:variant>
      <vt:variant>
        <vt:i4>1</vt:i4>
      </vt:variant>
      <vt:variant>
        <vt:lpstr>Slide Titles</vt:lpstr>
      </vt:variant>
      <vt:variant>
        <vt:i4>74</vt:i4>
      </vt:variant>
    </vt:vector>
  </HeadingPairs>
  <TitlesOfParts>
    <vt:vector size="75" baseType="lpstr">
      <vt:lpstr>1_Retrospect</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PowerPoint Presentation</vt:lpstr>
      <vt:lpstr>TfidfVectorizer</vt:lpstr>
      <vt:lpstr>TfidfVectorizer</vt:lpstr>
      <vt:lpstr>Word-Document or Word-Word</vt:lpstr>
      <vt:lpstr>Word-Document or Word-Word</vt:lpstr>
      <vt:lpstr>Testing</vt:lpstr>
      <vt:lpstr>TF-IDF with LR Classifier</vt:lpstr>
      <vt:lpstr>TF-IDF with LR Classifier</vt:lpstr>
      <vt:lpstr>Vector Semantics &amp; Embeddings</vt:lpstr>
      <vt:lpstr>Pointwise Mutual Information</vt:lpstr>
      <vt:lpstr>Positive Pointwise Mutual Information</vt:lpstr>
      <vt:lpstr>Computing PPMI on a term-context matrix</vt:lpstr>
      <vt:lpstr>PowerPoint Presentation</vt:lpstr>
      <vt:lpstr>PowerPoint Presentation</vt:lpstr>
      <vt:lpstr>Weighting PMI</vt:lpstr>
      <vt:lpstr>Weighting PMI: Giving rare context words slightly higher probability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Dan Jurafsky</cp:lastModifiedBy>
  <cp:revision>1950</cp:revision>
  <cp:lastPrinted>2019-02-07T01:34:53Z</cp:lastPrinted>
  <dcterms:created xsi:type="dcterms:W3CDTF">2009-06-12T17:14:38Z</dcterms:created>
  <dcterms:modified xsi:type="dcterms:W3CDTF">2025-10-06T03:13:27Z</dcterms:modified>
  <cp:category/>
</cp:coreProperties>
</file>

<file path=docProps/thumbnail.jpeg>
</file>